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6" r:id="rId1"/>
  </p:sldMasterIdLst>
  <p:notesMasterIdLst>
    <p:notesMasterId r:id="rId94"/>
  </p:notesMasterIdLst>
  <p:sldIdLst>
    <p:sldId id="359" r:id="rId2"/>
    <p:sldId id="304" r:id="rId3"/>
    <p:sldId id="302" r:id="rId4"/>
    <p:sldId id="403" r:id="rId5"/>
    <p:sldId id="380" r:id="rId6"/>
    <p:sldId id="381" r:id="rId7"/>
    <p:sldId id="382" r:id="rId8"/>
    <p:sldId id="383" r:id="rId9"/>
    <p:sldId id="404" r:id="rId10"/>
    <p:sldId id="405" r:id="rId11"/>
    <p:sldId id="390" r:id="rId12"/>
    <p:sldId id="384" r:id="rId13"/>
    <p:sldId id="391" r:id="rId14"/>
    <p:sldId id="406" r:id="rId15"/>
    <p:sldId id="268" r:id="rId16"/>
    <p:sldId id="407" r:id="rId17"/>
    <p:sldId id="408" r:id="rId18"/>
    <p:sldId id="409" r:id="rId19"/>
    <p:sldId id="410" r:id="rId20"/>
    <p:sldId id="273" r:id="rId21"/>
    <p:sldId id="317" r:id="rId22"/>
    <p:sldId id="318" r:id="rId23"/>
    <p:sldId id="319" r:id="rId24"/>
    <p:sldId id="411" r:id="rId25"/>
    <p:sldId id="414" r:id="rId26"/>
    <p:sldId id="415" r:id="rId27"/>
    <p:sldId id="412" r:id="rId28"/>
    <p:sldId id="413" r:id="rId29"/>
    <p:sldId id="282" r:id="rId30"/>
    <p:sldId id="283" r:id="rId31"/>
    <p:sldId id="284" r:id="rId32"/>
    <p:sldId id="416" r:id="rId33"/>
    <p:sldId id="277" r:id="rId34"/>
    <p:sldId id="417" r:id="rId35"/>
    <p:sldId id="324" r:id="rId36"/>
    <p:sldId id="419" r:id="rId37"/>
    <p:sldId id="418" r:id="rId38"/>
    <p:sldId id="420" r:id="rId39"/>
    <p:sldId id="421" r:id="rId40"/>
    <p:sldId id="422" r:id="rId41"/>
    <p:sldId id="423" r:id="rId42"/>
    <p:sldId id="424" r:id="rId43"/>
    <p:sldId id="425" r:id="rId44"/>
    <p:sldId id="426" r:id="rId45"/>
    <p:sldId id="427" r:id="rId46"/>
    <p:sldId id="428" r:id="rId47"/>
    <p:sldId id="429" r:id="rId48"/>
    <p:sldId id="430" r:id="rId49"/>
    <p:sldId id="431" r:id="rId50"/>
    <p:sldId id="432" r:id="rId51"/>
    <p:sldId id="285" r:id="rId52"/>
    <p:sldId id="347" r:id="rId53"/>
    <p:sldId id="327" r:id="rId54"/>
    <p:sldId id="434" r:id="rId55"/>
    <p:sldId id="433" r:id="rId56"/>
    <p:sldId id="328" r:id="rId57"/>
    <p:sldId id="435" r:id="rId58"/>
    <p:sldId id="354" r:id="rId59"/>
    <p:sldId id="349" r:id="rId60"/>
    <p:sldId id="356" r:id="rId61"/>
    <p:sldId id="357" r:id="rId62"/>
    <p:sldId id="358" r:id="rId63"/>
    <p:sldId id="436" r:id="rId64"/>
    <p:sldId id="437" r:id="rId65"/>
    <p:sldId id="438" r:id="rId66"/>
    <p:sldId id="439" r:id="rId67"/>
    <p:sldId id="286" r:id="rId68"/>
    <p:sldId id="294" r:id="rId69"/>
    <p:sldId id="330" r:id="rId70"/>
    <p:sldId id="331" r:id="rId71"/>
    <p:sldId id="287" r:id="rId72"/>
    <p:sldId id="348" r:id="rId73"/>
    <p:sldId id="295" r:id="rId74"/>
    <p:sldId id="332" r:id="rId75"/>
    <p:sldId id="333" r:id="rId76"/>
    <p:sldId id="289" r:id="rId77"/>
    <p:sldId id="288" r:id="rId78"/>
    <p:sldId id="290" r:id="rId79"/>
    <p:sldId id="334" r:id="rId80"/>
    <p:sldId id="335" r:id="rId81"/>
    <p:sldId id="336" r:id="rId82"/>
    <p:sldId id="337" r:id="rId83"/>
    <p:sldId id="338" r:id="rId84"/>
    <p:sldId id="339" r:id="rId85"/>
    <p:sldId id="355" r:id="rId86"/>
    <p:sldId id="291" r:id="rId87"/>
    <p:sldId id="292" r:id="rId88"/>
    <p:sldId id="340" r:id="rId89"/>
    <p:sldId id="293" r:id="rId90"/>
    <p:sldId id="341" r:id="rId91"/>
    <p:sldId id="343" r:id="rId92"/>
    <p:sldId id="342" r:id="rId9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1" clrIdx="0">
    <p:extLst>
      <p:ext uri="{19B8F6BF-5375-455C-9EA6-DF929625EA0E}">
        <p15:presenceInfo xmlns:p15="http://schemas.microsoft.com/office/powerpoint/2012/main" userId="ee04d55295aa6b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5F978D"/>
    <a:srgbClr val="D57A15"/>
    <a:srgbClr val="7B7ABB"/>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60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1999EFF-B461-43B8-AB43-323804820369}" type="slidenum">
              <a:rPr lang="en-US"/>
              <a:pPr/>
              <a:t>‹#›</a:t>
            </a:fld>
            <a:endParaRPr lang="en-US"/>
          </a:p>
        </p:txBody>
      </p:sp>
    </p:spTree>
    <p:extLst>
      <p:ext uri="{BB962C8B-B14F-4D97-AF65-F5344CB8AC3E}">
        <p14:creationId xmlns:p14="http://schemas.microsoft.com/office/powerpoint/2010/main" val="13358281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microsoft.com/en-us/download/details.aspx?id=23734"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22847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12542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85221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39587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32036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47195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2408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a:t>
            </a:r>
            <a:r>
              <a:rPr lang="en-US" i="1" dirty="0" err="1"/>
              <a:t>dbo</a:t>
            </a:r>
            <a:r>
              <a:rPr lang="en-US" i="1" dirty="0"/>
              <a:t> </a:t>
            </a:r>
            <a:r>
              <a:rPr lang="en-US" dirty="0"/>
              <a:t>in </a:t>
            </a:r>
            <a:r>
              <a:rPr lang="en-US" dirty="0" smtClean="0"/>
              <a:t>this figure </a:t>
            </a:r>
            <a:r>
              <a:rPr lang="en-US" dirty="0"/>
              <a:t>stands for </a:t>
            </a:r>
            <a:r>
              <a:rPr lang="en-US" b="1" dirty="0"/>
              <a:t>database owner</a:t>
            </a:r>
            <a:r>
              <a:rPr lang="en-US" dirty="0"/>
              <a:t>. This is the name </a:t>
            </a:r>
            <a:r>
              <a:rPr lang="en-US" dirty="0" smtClean="0"/>
              <a:t>of the </a:t>
            </a:r>
            <a:r>
              <a:rPr lang="en-US" dirty="0"/>
              <a:t>default </a:t>
            </a:r>
            <a:r>
              <a:rPr lang="en-US" b="1" dirty="0"/>
              <a:t>SQL Server schema</a:t>
            </a:r>
            <a:r>
              <a:rPr lang="en-US" dirty="0"/>
              <a:t>, which is a named collection of database </a:t>
            </a:r>
            <a:r>
              <a:rPr lang="en-US" dirty="0" smtClean="0"/>
              <a:t>0bjects—think </a:t>
            </a:r>
            <a:r>
              <a:rPr lang="en-US" dirty="0"/>
              <a:t>of a schema as a container that holds database objects such as tables and views. SQL Server schemas are part of SQL Server security model, which we dis- cuss in detail later in this chapter. SQL Server treats the schema name as part of the object name, which is why the ARTIST table appears in </a:t>
            </a:r>
            <a:r>
              <a:rPr lang="en-US" dirty="0" smtClean="0"/>
              <a:t>this figure </a:t>
            </a:r>
            <a:r>
              <a:rPr lang="en-US" dirty="0"/>
              <a:t>as </a:t>
            </a:r>
            <a:r>
              <a:rPr lang="en-US" dirty="0" err="1"/>
              <a:t>dbo.ARTIST</a:t>
            </a:r>
            <a:r>
              <a:rPr lang="en-US" dirty="0" smtClean="0"/>
              <a:t>.</a:t>
            </a:r>
          </a:p>
          <a:p>
            <a:r>
              <a:rPr lang="en-US" dirty="0" smtClean="0"/>
              <a:t>For </a:t>
            </a:r>
            <a:r>
              <a:rPr lang="en-US" dirty="0"/>
              <a:t>now, just understand that if you installed SQL Server 2014 and created the VRG database, you are the owner of the </a:t>
            </a:r>
            <a:r>
              <a:rPr lang="en-US" dirty="0" err="1"/>
              <a:t>dbo</a:t>
            </a:r>
            <a:r>
              <a:rPr lang="en-US" dirty="0"/>
              <a:t> schema and of any database objects that </a:t>
            </a:r>
            <a:r>
              <a:rPr lang="en-US" dirty="0" smtClean="0"/>
              <a:t>are contained </a:t>
            </a:r>
            <a:r>
              <a:rPr lang="en-US" dirty="0"/>
              <a:t>in the </a:t>
            </a:r>
            <a:r>
              <a:rPr lang="en-US" dirty="0" err="1"/>
              <a:t>dbo</a:t>
            </a:r>
            <a:r>
              <a:rPr lang="en-US" dirty="0"/>
              <a:t> schema.</a:t>
            </a:r>
          </a:p>
          <a:p>
            <a:endParaRPr lang="en-US" dirty="0" smtClean="0">
              <a:latin typeface="Arial" panose="020B0604020202020204" pitchFamily="34" charset="0"/>
            </a:endParaRPr>
          </a:p>
        </p:txBody>
      </p:sp>
    </p:spTree>
    <p:extLst>
      <p:ext uri="{BB962C8B-B14F-4D97-AF65-F5344CB8AC3E}">
        <p14:creationId xmlns:p14="http://schemas.microsoft.com/office/powerpoint/2010/main" val="2737955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91574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77053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87620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83246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01238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54096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5710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87077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74550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39317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80821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95900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0525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4296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52072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12034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1593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29404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0649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Apparently </a:t>
            </a:r>
            <a:r>
              <a:rPr lang="en-US" dirty="0"/>
              <a:t>the SQL Server Import and Export Wizard is only programmed </a:t>
            </a:r>
            <a:r>
              <a:rPr lang="en-US" dirty="0" smtClean="0"/>
              <a:t>to work </a:t>
            </a:r>
            <a:r>
              <a:rPr lang="en-US" dirty="0"/>
              <a:t>with Microsoft Excel workbooks thorough Microsoft Excel 2007. Even though we </a:t>
            </a:r>
            <a:r>
              <a:rPr lang="en-US" dirty="0" smtClean="0"/>
              <a:t>are using </a:t>
            </a:r>
            <a:r>
              <a:rPr lang="en-US" dirty="0"/>
              <a:t>Microsoft Excel 2013, we have to download and install the </a:t>
            </a:r>
            <a:r>
              <a:rPr lang="en-US" b="1" dirty="0"/>
              <a:t>2007 Office </a:t>
            </a:r>
            <a:r>
              <a:rPr lang="en-US" b="1" dirty="0" smtClean="0"/>
              <a:t>System Driver</a:t>
            </a:r>
            <a:r>
              <a:rPr lang="en-US" b="1" dirty="0"/>
              <a:t>: Data Connectivity Components </a:t>
            </a:r>
            <a:r>
              <a:rPr lang="en-US" dirty="0"/>
              <a:t>from </a:t>
            </a:r>
            <a:r>
              <a:rPr lang="en-US" i="1" dirty="0">
                <a:hlinkClick r:id="rId3"/>
              </a:rPr>
              <a:t>http://</a:t>
            </a:r>
            <a:r>
              <a:rPr lang="en-US" i="1" dirty="0" smtClean="0">
                <a:hlinkClick r:id="rId3"/>
              </a:rPr>
              <a:t>www.microsoft.com/en-us/download/details.aspx?id=23734</a:t>
            </a:r>
            <a:r>
              <a:rPr lang="en-US" i="1" dirty="0" smtClean="0"/>
              <a:t> </a:t>
            </a:r>
            <a:r>
              <a:rPr lang="en-US" dirty="0" smtClean="0"/>
              <a:t>.</a:t>
            </a:r>
          </a:p>
          <a:p>
            <a:r>
              <a:rPr lang="en-US" dirty="0" smtClean="0"/>
              <a:t>If </a:t>
            </a:r>
            <a:r>
              <a:rPr lang="en-US" dirty="0"/>
              <a:t>you don’t install this software, you will get an error message </a:t>
            </a:r>
            <a:r>
              <a:rPr lang="en-US" dirty="0" smtClean="0"/>
              <a:t>during the </a:t>
            </a:r>
            <a:r>
              <a:rPr lang="en-US" dirty="0"/>
              <a:t>Wizard, and it will not complete its tasks.</a:t>
            </a:r>
          </a:p>
        </p:txBody>
      </p:sp>
      <p:sp>
        <p:nvSpPr>
          <p:cNvPr id="4" name="Slide Number Placeholder 3"/>
          <p:cNvSpPr>
            <a:spLocks noGrp="1"/>
          </p:cNvSpPr>
          <p:nvPr>
            <p:ph type="sldNum" sz="quarter" idx="10"/>
          </p:nvPr>
        </p:nvSpPr>
        <p:spPr/>
        <p:txBody>
          <a:bodyPr/>
          <a:lstStyle/>
          <a:p>
            <a:fld id="{A1999EFF-B461-43B8-AB43-323804820369}" type="slidenum">
              <a:rPr lang="en-US" smtClean="0"/>
              <a:pPr/>
              <a:t>39</a:t>
            </a:fld>
            <a:endParaRPr lang="en-US"/>
          </a:p>
        </p:txBody>
      </p:sp>
    </p:spTree>
    <p:extLst>
      <p:ext uri="{BB962C8B-B14F-4D97-AF65-F5344CB8AC3E}">
        <p14:creationId xmlns:p14="http://schemas.microsoft.com/office/powerpoint/2010/main" val="1052913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09339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4517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73130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49367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83651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04644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06163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76507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8121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33751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41943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441445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76355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85870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543912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1995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28010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28560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20291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923518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142177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21088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333511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79143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755779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258957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2299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13384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717699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66286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671062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87005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216048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667609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81650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552868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571717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11967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518353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710865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13943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850928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592237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875705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6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35F1011-9163-4398-9D66-E6B284DCEE71}" type="slidenum">
              <a:rPr lang="en-US"/>
              <a:pPr eaLnBrk="1" hangingPunct="1"/>
              <a:t>91</a:t>
            </a:fld>
            <a:endParaRPr lang="en-US"/>
          </a:p>
        </p:txBody>
      </p:sp>
    </p:spTree>
    <p:extLst>
      <p:ext uri="{BB962C8B-B14F-4D97-AF65-F5344CB8AC3E}">
        <p14:creationId xmlns:p14="http://schemas.microsoft.com/office/powerpoint/2010/main" val="42461883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152525" y="692150"/>
            <a:ext cx="4554538" cy="3416300"/>
          </a:xfrm>
          <a:ln/>
        </p:spPr>
      </p:sp>
      <p:sp>
        <p:nvSpPr>
          <p:cNvPr id="15769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3369266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7443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18130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10A-</a:t>
            </a:r>
            <a:fld id="{487B5A8A-5C86-40AF-8282-0C0D8EF18727}" type="slidenum">
              <a:rPr lang="en-US" smtClean="0"/>
              <a:pPr/>
              <a:t>‹#›</a:t>
            </a:fld>
            <a:endParaRPr lang="en-US" smtClean="0"/>
          </a:p>
          <a:p>
            <a:endParaRPr lang="en-US" dirty="0"/>
          </a:p>
        </p:txBody>
      </p:sp>
    </p:spTree>
    <p:extLst>
      <p:ext uri="{BB962C8B-B14F-4D97-AF65-F5344CB8AC3E}">
        <p14:creationId xmlns:p14="http://schemas.microsoft.com/office/powerpoint/2010/main" val="536643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10A-</a:t>
            </a:r>
            <a:fld id="{3EC6BA04-A81F-405A-B5F8-461509A390E3}" type="slidenum">
              <a:rPr lang="en-US" smtClean="0"/>
              <a:pPr/>
              <a:t>‹#›</a:t>
            </a:fld>
            <a:endParaRPr lang="en-US" smtClean="0"/>
          </a:p>
          <a:p>
            <a:endParaRPr lang="en-US" dirty="0"/>
          </a:p>
        </p:txBody>
      </p:sp>
    </p:spTree>
    <p:extLst>
      <p:ext uri="{BB962C8B-B14F-4D97-AF65-F5344CB8AC3E}">
        <p14:creationId xmlns:p14="http://schemas.microsoft.com/office/powerpoint/2010/main" val="502732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10A-</a:t>
            </a:r>
            <a:fld id="{90DDC4C8-F6D0-473B-870C-94D4DD0713A8}" type="slidenum">
              <a:rPr lang="en-US" smtClean="0"/>
              <a:pPr/>
              <a:t>‹#›</a:t>
            </a:fld>
            <a:endParaRPr lang="en-US" smtClean="0"/>
          </a:p>
          <a:p>
            <a:endParaRPr lang="en-US" dirty="0"/>
          </a:p>
        </p:txBody>
      </p:sp>
    </p:spTree>
    <p:extLst>
      <p:ext uri="{BB962C8B-B14F-4D97-AF65-F5344CB8AC3E}">
        <p14:creationId xmlns:p14="http://schemas.microsoft.com/office/powerpoint/2010/main" val="3117751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10A-</a:t>
            </a:r>
            <a:fld id="{158E16D9-2E33-4FB4-BE63-3F354CF9FD64}" type="slidenum">
              <a:rPr lang="en-US" smtClean="0"/>
              <a:pPr/>
              <a:t>‹#›</a:t>
            </a:fld>
            <a:endParaRPr lang="en-US" smtClean="0"/>
          </a:p>
          <a:p>
            <a:endParaRPr lang="en-US" dirty="0"/>
          </a:p>
        </p:txBody>
      </p:sp>
    </p:spTree>
    <p:extLst>
      <p:ext uri="{BB962C8B-B14F-4D97-AF65-F5344CB8AC3E}">
        <p14:creationId xmlns:p14="http://schemas.microsoft.com/office/powerpoint/2010/main" val="343487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10A-</a:t>
            </a:r>
            <a:fld id="{EAC31451-F9A4-42D9-8E8C-62A2E9F934FD}" type="slidenum">
              <a:rPr lang="en-US" smtClean="0"/>
              <a:pPr/>
              <a:t>‹#›</a:t>
            </a:fld>
            <a:endParaRPr lang="en-US" smtClean="0"/>
          </a:p>
          <a:p>
            <a:endParaRPr lang="en-US" dirty="0"/>
          </a:p>
        </p:txBody>
      </p:sp>
    </p:spTree>
    <p:extLst>
      <p:ext uri="{BB962C8B-B14F-4D97-AF65-F5344CB8AC3E}">
        <p14:creationId xmlns:p14="http://schemas.microsoft.com/office/powerpoint/2010/main" val="78089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10A-</a:t>
            </a:r>
            <a:fld id="{DD095F4B-FCA4-4891-BF08-9B023B645CD4}" type="slidenum">
              <a:rPr lang="en-US" smtClean="0"/>
              <a:pPr/>
              <a:t>‹#›</a:t>
            </a:fld>
            <a:endParaRPr lang="en-US" smtClean="0"/>
          </a:p>
          <a:p>
            <a:endParaRPr lang="en-US" dirty="0"/>
          </a:p>
        </p:txBody>
      </p:sp>
    </p:spTree>
    <p:extLst>
      <p:ext uri="{BB962C8B-B14F-4D97-AF65-F5344CB8AC3E}">
        <p14:creationId xmlns:p14="http://schemas.microsoft.com/office/powerpoint/2010/main" val="176170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10A-</a:t>
            </a:r>
            <a:fld id="{9691483E-EDD8-4AD4-86EA-4F68188A7735}" type="slidenum">
              <a:rPr lang="en-US" smtClean="0"/>
              <a:pPr/>
              <a:t>‹#›</a:t>
            </a:fld>
            <a:endParaRPr lang="en-US" smtClean="0"/>
          </a:p>
          <a:p>
            <a:endParaRPr lang="en-US" dirty="0"/>
          </a:p>
        </p:txBody>
      </p:sp>
    </p:spTree>
    <p:extLst>
      <p:ext uri="{BB962C8B-B14F-4D97-AF65-F5344CB8AC3E}">
        <p14:creationId xmlns:p14="http://schemas.microsoft.com/office/powerpoint/2010/main" val="3927797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10A-</a:t>
            </a:r>
            <a:fld id="{1F204D82-0973-4D35-BE83-7F44AAF745E7}" type="slidenum">
              <a:rPr lang="en-US" smtClean="0"/>
              <a:pPr/>
              <a:t>‹#›</a:t>
            </a:fld>
            <a:endParaRPr lang="en-US" smtClean="0"/>
          </a:p>
          <a:p>
            <a:endParaRPr lang="en-US" dirty="0"/>
          </a:p>
        </p:txBody>
      </p:sp>
    </p:spTree>
    <p:extLst>
      <p:ext uri="{BB962C8B-B14F-4D97-AF65-F5344CB8AC3E}">
        <p14:creationId xmlns:p14="http://schemas.microsoft.com/office/powerpoint/2010/main" val="1580758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10A-</a:t>
            </a:r>
            <a:fld id="{7D2B2892-3C04-4067-9CE1-F157AD0AD9FC}" type="slidenum">
              <a:rPr lang="en-US" smtClean="0"/>
              <a:pPr/>
              <a:t>‹#›</a:t>
            </a:fld>
            <a:endParaRPr lang="en-US" smtClean="0"/>
          </a:p>
          <a:p>
            <a:endParaRPr lang="en-US" dirty="0"/>
          </a:p>
        </p:txBody>
      </p:sp>
    </p:spTree>
    <p:extLst>
      <p:ext uri="{BB962C8B-B14F-4D97-AF65-F5344CB8AC3E}">
        <p14:creationId xmlns:p14="http://schemas.microsoft.com/office/powerpoint/2010/main" val="210994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10A-</a:t>
            </a:r>
            <a:fld id="{B7695D10-3EDA-4176-9183-5866B998C5D1}" type="slidenum">
              <a:rPr lang="en-US" smtClean="0"/>
              <a:pPr/>
              <a:t>‹#›</a:t>
            </a:fld>
            <a:endParaRPr lang="en-US" smtClean="0"/>
          </a:p>
          <a:p>
            <a:endParaRPr lang="en-US" dirty="0"/>
          </a:p>
        </p:txBody>
      </p:sp>
    </p:spTree>
    <p:extLst>
      <p:ext uri="{BB962C8B-B14F-4D97-AF65-F5344CB8AC3E}">
        <p14:creationId xmlns:p14="http://schemas.microsoft.com/office/powerpoint/2010/main" val="218470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10A-</a:t>
            </a:r>
            <a:fld id="{A02B336F-6ED2-4132-B33E-DD66D203D76A}" type="slidenum">
              <a:rPr lang="en-US" smtClean="0"/>
              <a:pPr/>
              <a:t>‹#›</a:t>
            </a:fld>
            <a:endParaRPr lang="en-US" smtClean="0"/>
          </a:p>
          <a:p>
            <a:endParaRPr lang="en-US" dirty="0"/>
          </a:p>
        </p:txBody>
      </p:sp>
    </p:spTree>
    <p:extLst>
      <p:ext uri="{BB962C8B-B14F-4D97-AF65-F5344CB8AC3E}">
        <p14:creationId xmlns:p14="http://schemas.microsoft.com/office/powerpoint/2010/main" val="3980093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10A-</a:t>
            </a:r>
            <a:fld id="{545F0D31-5B4B-408E-9F79-33DB6A9F44BE}" type="slidenum">
              <a:rPr lang="en-US" smtClean="0"/>
              <a:pPr/>
              <a:t>‹#›</a:t>
            </a:fld>
            <a:endParaRPr lang="en-US" smtClean="0"/>
          </a:p>
          <a:p>
            <a:endParaRPr lang="en-US" dirty="0"/>
          </a:p>
        </p:txBody>
      </p:sp>
    </p:spTree>
    <p:extLst>
      <p:ext uri="{BB962C8B-B14F-4D97-AF65-F5344CB8AC3E}">
        <p14:creationId xmlns:p14="http://schemas.microsoft.com/office/powerpoint/2010/main" val="3696958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10A-</a:t>
            </a:r>
            <a:fld id="{FFEE26CD-1A04-4A4E-A99B-C71A39F7E3FD}" type="slidenum">
              <a:rPr lang="en-US" smtClean="0"/>
              <a:pPr/>
              <a:t>‹#›</a:t>
            </a:fld>
            <a:endParaRPr lang="en-US" smtClean="0"/>
          </a:p>
          <a:p>
            <a:endParaRPr lang="en-US" dirty="0"/>
          </a:p>
        </p:txBody>
      </p:sp>
    </p:spTree>
    <p:extLst>
      <p:ext uri="{BB962C8B-B14F-4D97-AF65-F5344CB8AC3E}">
        <p14:creationId xmlns:p14="http://schemas.microsoft.com/office/powerpoint/2010/main" val="13913649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Ten A:</a:t>
            </a:r>
            <a:endParaRPr lang="en-US" sz="3600" b="1" dirty="0">
              <a:solidFill>
                <a:srgbClr val="D57A15"/>
              </a:solidFill>
              <a:latin typeface="Calibri" pitchFamily="34" charset="0"/>
              <a:cs typeface="Calibri" pitchFamily="34" charset="0"/>
            </a:endParaRP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Managing </a:t>
            </a:r>
            <a:r>
              <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rPr>
              <a:t>Databases with</a:t>
            </a:r>
          </a:p>
          <a:p>
            <a:pPr algn="ctr" eaLnBrk="1" hangingPunct="1">
              <a:spcBef>
                <a:spcPts val="600"/>
              </a:spcBef>
            </a:pPr>
            <a:r>
              <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rPr>
              <a:t>SQL Server </a:t>
            </a: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2014</a:t>
            </a:r>
          </a:p>
          <a:p>
            <a:pPr algn="ctr" eaLnBrk="1" hangingPunct="1">
              <a:spcBef>
                <a:spcPts val="600"/>
              </a:spcBef>
            </a:pPr>
            <a:r>
              <a:rPr lang="en-US" sz="32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Part 2: SQL DDL, DML and SQL/PSM</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683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A~1\AppData\Local\Temp\SNAGHTML1fecf0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19" y="1524000"/>
            <a:ext cx="8235517" cy="4330747"/>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Grp="1" noChangeArrowheads="1"/>
          </p:cNvSpPr>
          <p:nvPr>
            <p:ph type="title"/>
          </p:nvPr>
        </p:nvSpPr>
        <p:spPr/>
        <p:txBody>
          <a:bodyPr/>
          <a:lstStyle/>
          <a:p>
            <a:r>
              <a:rPr lang="en-US" sz="3200" dirty="0"/>
              <a:t>The VRG Database in </a:t>
            </a:r>
            <a:r>
              <a:rPr lang="en-US" sz="3200" dirty="0" smtClean="0"/>
              <a:t>the Object </a:t>
            </a:r>
            <a:r>
              <a:rPr lang="en-US" sz="3200" dirty="0"/>
              <a:t>Explorer</a:t>
            </a:r>
            <a:endParaRPr lang="en-US" sz="32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10</a:t>
            </a:fld>
            <a:endParaRPr lang="en-US" smtClean="0"/>
          </a:p>
          <a:p>
            <a:endParaRPr lang="en-US" dirty="0"/>
          </a:p>
        </p:txBody>
      </p:sp>
    </p:spTree>
    <p:extLst>
      <p:ext uri="{BB962C8B-B14F-4D97-AF65-F5344CB8AC3E}">
        <p14:creationId xmlns:p14="http://schemas.microsoft.com/office/powerpoint/2010/main" val="191105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SQL </a:t>
            </a:r>
            <a:r>
              <a:rPr lang="en-US" dirty="0" smtClean="0"/>
              <a:t>Scripts</a:t>
            </a:r>
            <a:endParaRPr lang="en-US" dirty="0"/>
          </a:p>
        </p:txBody>
      </p:sp>
      <p:sp>
        <p:nvSpPr>
          <p:cNvPr id="3" name="Content Placeholder 2"/>
          <p:cNvSpPr>
            <a:spLocks noGrp="1"/>
          </p:cNvSpPr>
          <p:nvPr>
            <p:ph idx="1"/>
          </p:nvPr>
        </p:nvSpPr>
        <p:spPr>
          <a:xfrm>
            <a:off x="449580" y="1234440"/>
            <a:ext cx="8229600" cy="4525963"/>
          </a:xfrm>
        </p:spPr>
        <p:txBody>
          <a:bodyPr/>
          <a:lstStyle/>
          <a:p>
            <a:r>
              <a:rPr lang="en-US" sz="2400" dirty="0" smtClean="0"/>
              <a:t>An </a:t>
            </a:r>
            <a:r>
              <a:rPr lang="en-US" sz="2400" b="1" dirty="0">
                <a:solidFill>
                  <a:srgbClr val="0099CC"/>
                </a:solidFill>
              </a:rPr>
              <a:t>SQL script</a:t>
            </a:r>
            <a:r>
              <a:rPr lang="en-US" sz="2400" b="1" dirty="0"/>
              <a:t> </a:t>
            </a:r>
            <a:r>
              <a:rPr lang="en-US" sz="2400" dirty="0"/>
              <a:t>is a plaintext file labeled with the </a:t>
            </a:r>
            <a:r>
              <a:rPr lang="en-US" sz="2400" i="1" dirty="0"/>
              <a:t>.</a:t>
            </a:r>
            <a:r>
              <a:rPr lang="en-US" sz="2400" i="1" dirty="0" err="1"/>
              <a:t>sql</a:t>
            </a:r>
            <a:r>
              <a:rPr lang="en-US" sz="2400" i="1" dirty="0"/>
              <a:t> </a:t>
            </a:r>
            <a:r>
              <a:rPr lang="en-US" sz="2400" dirty="0"/>
              <a:t>file extension</a:t>
            </a:r>
            <a:r>
              <a:rPr lang="en-US" sz="2400" dirty="0" smtClean="0"/>
              <a:t>.</a:t>
            </a:r>
          </a:p>
          <a:p>
            <a:r>
              <a:rPr lang="en-US" sz="2400" dirty="0" smtClean="0"/>
              <a:t>An SQL script </a:t>
            </a:r>
            <a:r>
              <a:rPr lang="en-US" sz="2400" dirty="0"/>
              <a:t>is composed of one or more SQL statements, which can include SQL script comments.</a:t>
            </a:r>
          </a:p>
          <a:p>
            <a:r>
              <a:rPr lang="en-US" sz="2400" b="1" dirty="0">
                <a:solidFill>
                  <a:srgbClr val="0099CC"/>
                </a:solidFill>
              </a:rPr>
              <a:t>SQL script comments </a:t>
            </a:r>
            <a:r>
              <a:rPr lang="en-US" sz="2400" dirty="0"/>
              <a:t>are lines of text that do not run when the script is </a:t>
            </a:r>
            <a:r>
              <a:rPr lang="en-US" sz="2400" dirty="0" smtClean="0"/>
              <a:t>executed but </a:t>
            </a:r>
            <a:r>
              <a:rPr lang="en-US" sz="2400" dirty="0"/>
              <a:t>are used to document the purpose and contents of the script. Each comment </a:t>
            </a:r>
            <a:r>
              <a:rPr lang="en-US" sz="2400" dirty="0" smtClean="0"/>
              <a:t>begins with </a:t>
            </a:r>
            <a:r>
              <a:rPr lang="en-US" sz="2400" dirty="0"/>
              <a:t>the characters </a:t>
            </a:r>
            <a:r>
              <a:rPr lang="en-US" sz="2400" b="1" dirty="0">
                <a:solidFill>
                  <a:srgbClr val="0099CC"/>
                </a:solidFill>
              </a:rPr>
              <a:t>/* (slash asterisk) </a:t>
            </a:r>
            <a:r>
              <a:rPr lang="en-US" sz="2400" dirty="0"/>
              <a:t>and ends with the characters </a:t>
            </a:r>
            <a:r>
              <a:rPr lang="en-US" sz="2400" b="1" dirty="0">
                <a:solidFill>
                  <a:srgbClr val="0099CC"/>
                </a:solidFill>
              </a:rPr>
              <a:t>*/ (asterisk slash</a:t>
            </a:r>
            <a:r>
              <a:rPr lang="en-US" sz="2400" b="1" dirty="0" smtClean="0">
                <a:solidFill>
                  <a:srgbClr val="0099CC"/>
                </a:solidFill>
              </a:rPr>
              <a:t>)</a:t>
            </a:r>
            <a:r>
              <a:rPr lang="en-US" sz="2400" dirty="0" smtClean="0"/>
              <a:t>. Alternatively</a:t>
            </a:r>
            <a:r>
              <a:rPr lang="en-US" sz="2400" dirty="0"/>
              <a:t>, for a single line comment (or a comment at the end of a line), we use </a:t>
            </a:r>
            <a:r>
              <a:rPr lang="en-US" sz="2400" b="1" dirty="0" smtClean="0">
                <a:solidFill>
                  <a:srgbClr val="0099CC"/>
                </a:solidFill>
              </a:rPr>
              <a:t>– – </a:t>
            </a:r>
            <a:r>
              <a:rPr lang="en-US" sz="2400" b="1" dirty="0">
                <a:solidFill>
                  <a:srgbClr val="0099CC"/>
                </a:solidFill>
              </a:rPr>
              <a:t>(</a:t>
            </a:r>
            <a:r>
              <a:rPr lang="en-US" sz="2400" b="1" dirty="0" smtClean="0">
                <a:solidFill>
                  <a:srgbClr val="0099CC"/>
                </a:solidFill>
              </a:rPr>
              <a:t>two dashes</a:t>
            </a:r>
            <a:r>
              <a:rPr lang="en-US" sz="2400" b="1" dirty="0">
                <a:solidFill>
                  <a:srgbClr val="0099CC"/>
                </a:solidFill>
              </a:rPr>
              <a:t>)</a:t>
            </a:r>
            <a:r>
              <a:rPr lang="en-US" sz="2400" b="1" dirty="0"/>
              <a:t> </a:t>
            </a:r>
            <a:r>
              <a:rPr lang="en-US" sz="2400" dirty="0"/>
              <a:t>at the start of the comment.</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11</a:t>
            </a:fld>
            <a:endParaRPr lang="en-US" smtClean="0"/>
          </a:p>
          <a:p>
            <a:endParaRPr lang="en-US" dirty="0"/>
          </a:p>
        </p:txBody>
      </p:sp>
    </p:spTree>
    <p:extLst>
      <p:ext uri="{BB962C8B-B14F-4D97-AF65-F5344CB8AC3E}">
        <p14:creationId xmlns:p14="http://schemas.microsoft.com/office/powerpoint/2010/main" val="2503907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3200" dirty="0" smtClean="0"/>
              <a:t>VRG Database Available Online</a:t>
            </a:r>
            <a:endParaRPr lang="en-US" sz="3200" dirty="0"/>
          </a:p>
        </p:txBody>
      </p:sp>
      <p:sp>
        <p:nvSpPr>
          <p:cNvPr id="3" name="Content Placeholder 2"/>
          <p:cNvSpPr>
            <a:spLocks noGrp="1"/>
          </p:cNvSpPr>
          <p:nvPr>
            <p:ph idx="1"/>
          </p:nvPr>
        </p:nvSpPr>
        <p:spPr>
          <a:xfrm>
            <a:off x="457200" y="1066800"/>
            <a:ext cx="8229600" cy="4830763"/>
          </a:xfrm>
        </p:spPr>
        <p:txBody>
          <a:bodyPr/>
          <a:lstStyle/>
          <a:p>
            <a:r>
              <a:rPr lang="en-US" sz="2400" dirty="0" smtClean="0"/>
              <a:t>The SQL scripts to create and populate the VRG database tables are complex scripts and tedious to reproduce in their complete form.</a:t>
            </a:r>
          </a:p>
          <a:p>
            <a:r>
              <a:rPr lang="en-US" sz="2400" dirty="0" smtClean="0"/>
              <a:t>Versions of the SQL scripts for the complete VRG database are available in the downloadable Student Files available at:</a:t>
            </a:r>
          </a:p>
          <a:p>
            <a:pPr marL="457200" lvl="1" indent="0">
              <a:buNone/>
            </a:pPr>
            <a:r>
              <a:rPr lang="en-US" sz="2000" dirty="0" smtClean="0"/>
              <a:t>	</a:t>
            </a:r>
            <a:r>
              <a:rPr lang="en-US" sz="2000" dirty="0"/>
              <a:t> </a:t>
            </a:r>
            <a:r>
              <a:rPr lang="en-US" sz="2000" dirty="0">
                <a:solidFill>
                  <a:srgbClr val="0099CC"/>
                </a:solidFill>
              </a:rPr>
              <a:t>http://www.pearsonhighered.com/kroenke/</a:t>
            </a:r>
          </a:p>
          <a:p>
            <a:r>
              <a:rPr lang="en-US" sz="2400" dirty="0" smtClean="0"/>
              <a:t>These include versions for:</a:t>
            </a:r>
          </a:p>
          <a:p>
            <a:pPr lvl="1"/>
            <a:r>
              <a:rPr lang="en-US" sz="2000" dirty="0" smtClean="0"/>
              <a:t>Microsoft SQL Server 2014</a:t>
            </a:r>
          </a:p>
          <a:p>
            <a:pPr lvl="1"/>
            <a:r>
              <a:rPr lang="en-US" sz="2000" dirty="0" smtClean="0"/>
              <a:t>Oracle Database 12c and Oracle Database XE</a:t>
            </a:r>
          </a:p>
          <a:p>
            <a:pPr lvl="1"/>
            <a:r>
              <a:rPr lang="en-US" sz="2000" dirty="0" smtClean="0"/>
              <a:t>MySQL 5.6</a:t>
            </a:r>
          </a:p>
          <a:p>
            <a:r>
              <a:rPr lang="en-US" sz="2400" b="1" dirty="0" smtClean="0">
                <a:solidFill>
                  <a:srgbClr val="0099CC"/>
                </a:solidFill>
              </a:rPr>
              <a:t>We recommend you actually run all material in a live database!</a:t>
            </a:r>
            <a:endParaRPr lang="en-US" sz="2400" b="1" dirty="0">
              <a:solidFill>
                <a:srgbClr val="0099CC"/>
              </a:solidFill>
            </a:endParaRP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12</a:t>
            </a:fld>
            <a:endParaRPr lang="en-US" smtClean="0"/>
          </a:p>
          <a:p>
            <a:endParaRPr lang="en-US" dirty="0"/>
          </a:p>
        </p:txBody>
      </p:sp>
    </p:spTree>
    <p:extLst>
      <p:ext uri="{BB962C8B-B14F-4D97-AF65-F5344CB8AC3E}">
        <p14:creationId xmlns:p14="http://schemas.microsoft.com/office/powerpoint/2010/main" val="1469184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1"/>
          <p:cNvSpPr>
            <a:spLocks noGrp="1"/>
          </p:cNvSpPr>
          <p:nvPr>
            <p:ph type="title"/>
          </p:nvPr>
        </p:nvSpPr>
        <p:spPr>
          <a:xfrm>
            <a:off x="457200" y="254232"/>
            <a:ext cx="8229600" cy="1193568"/>
          </a:xfrm>
        </p:spPr>
        <p:txBody>
          <a:bodyPr/>
          <a:lstStyle/>
          <a:p>
            <a:r>
              <a:rPr lang="en-US" sz="3200" dirty="0"/>
              <a:t>Entering SQL </a:t>
            </a:r>
            <a:r>
              <a:rPr lang="en-US" sz="3200" dirty="0" smtClean="0"/>
              <a:t>Statements in </a:t>
            </a:r>
            <a:r>
              <a:rPr lang="en-US" sz="3200" dirty="0"/>
              <a:t>the SQL Editor</a:t>
            </a:r>
            <a:endParaRPr lang="en-US" sz="32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13</a:t>
            </a:fld>
            <a:endParaRPr lang="en-US" smtClean="0"/>
          </a:p>
          <a:p>
            <a:endParaRPr lang="en-US" dirty="0"/>
          </a:p>
        </p:txBody>
      </p:sp>
      <p:pic>
        <p:nvPicPr>
          <p:cNvPr id="2" name="Picture 1"/>
          <p:cNvPicPr>
            <a:picLocks noChangeAspect="1"/>
          </p:cNvPicPr>
          <p:nvPr/>
        </p:nvPicPr>
        <p:blipFill>
          <a:blip r:embed="rId3"/>
          <a:stretch>
            <a:fillRect/>
          </a:stretch>
        </p:blipFill>
        <p:spPr>
          <a:xfrm>
            <a:off x="457200" y="1539851"/>
            <a:ext cx="8241262" cy="4327549"/>
          </a:xfrm>
          <a:prstGeom prst="rect">
            <a:avLst/>
          </a:prstGeom>
        </p:spPr>
      </p:pic>
    </p:spTree>
    <p:extLst>
      <p:ext uri="{BB962C8B-B14F-4D97-AF65-F5344CB8AC3E}">
        <p14:creationId xmlns:p14="http://schemas.microsoft.com/office/powerpoint/2010/main" val="3602913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559224"/>
            <a:ext cx="8243012" cy="4400227"/>
          </a:xfrm>
          <a:prstGeom prst="rect">
            <a:avLst/>
          </a:prstGeom>
        </p:spPr>
      </p:pic>
      <p:sp>
        <p:nvSpPr>
          <p:cNvPr id="30723" name="Title 1"/>
          <p:cNvSpPr>
            <a:spLocks noGrp="1"/>
          </p:cNvSpPr>
          <p:nvPr>
            <p:ph type="title"/>
          </p:nvPr>
        </p:nvSpPr>
        <p:spPr>
          <a:xfrm>
            <a:off x="457200" y="254232"/>
            <a:ext cx="8229600" cy="1193568"/>
          </a:xfrm>
        </p:spPr>
        <p:txBody>
          <a:bodyPr/>
          <a:lstStyle/>
          <a:p>
            <a:r>
              <a:rPr lang="en-US" sz="3200" dirty="0" smtClean="0"/>
              <a:t>Saving </a:t>
            </a:r>
            <a:r>
              <a:rPr lang="en-US" sz="3200" dirty="0"/>
              <a:t>the SQL </a:t>
            </a:r>
            <a:r>
              <a:rPr lang="en-US" sz="3200" dirty="0" smtClean="0"/>
              <a:t>Script in </a:t>
            </a:r>
            <a:r>
              <a:rPr lang="en-US" sz="3200" dirty="0"/>
              <a:t>a New Folder</a:t>
            </a:r>
            <a:endParaRPr lang="en-US" sz="32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14</a:t>
            </a:fld>
            <a:endParaRPr lang="en-US" smtClean="0"/>
          </a:p>
          <a:p>
            <a:endParaRPr lang="en-US" dirty="0"/>
          </a:p>
        </p:txBody>
      </p:sp>
    </p:spTree>
    <p:extLst>
      <p:ext uri="{BB962C8B-B14F-4D97-AF65-F5344CB8AC3E}">
        <p14:creationId xmlns:p14="http://schemas.microsoft.com/office/powerpoint/2010/main" val="1721482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a:xfrm>
            <a:off x="457200" y="274638"/>
            <a:ext cx="8229600" cy="944562"/>
          </a:xfrm>
        </p:spPr>
        <p:txBody>
          <a:bodyPr/>
          <a:lstStyle/>
          <a:p>
            <a:pPr eaLnBrk="1" hangingPunct="1"/>
            <a:r>
              <a:rPr lang="en-US" sz="2800" dirty="0" smtClean="0"/>
              <a:t>SQL Server CREATE TABLE Statements</a:t>
            </a:r>
            <a:br>
              <a:rPr lang="en-US" sz="2800" dirty="0" smtClean="0"/>
            </a:br>
            <a:r>
              <a:rPr lang="en-US" sz="2800" dirty="0" smtClean="0"/>
              <a:t>for the VRG Database 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15</a:t>
            </a:fld>
            <a:endParaRPr lang="en-US" smtClean="0"/>
          </a:p>
          <a:p>
            <a:endParaRPr lang="en-US" dirty="0"/>
          </a:p>
        </p:txBody>
      </p:sp>
      <p:pic>
        <p:nvPicPr>
          <p:cNvPr id="4" name="Picture 3"/>
          <p:cNvPicPr>
            <a:picLocks noChangeAspect="1"/>
          </p:cNvPicPr>
          <p:nvPr/>
        </p:nvPicPr>
        <p:blipFill>
          <a:blip r:embed="rId3"/>
          <a:stretch>
            <a:fillRect/>
          </a:stretch>
        </p:blipFill>
        <p:spPr>
          <a:xfrm>
            <a:off x="1562100" y="1321815"/>
            <a:ext cx="6019800" cy="49234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a:xfrm>
            <a:off x="457200" y="274638"/>
            <a:ext cx="8229600" cy="944562"/>
          </a:xfrm>
        </p:spPr>
        <p:txBody>
          <a:bodyPr/>
          <a:lstStyle/>
          <a:p>
            <a:pPr eaLnBrk="1" hangingPunct="1"/>
            <a:r>
              <a:rPr lang="en-US" sz="2800" dirty="0" smtClean="0"/>
              <a:t>SQL Server CREATE TABLE Statements</a:t>
            </a:r>
            <a:br>
              <a:rPr lang="en-US" sz="2800" dirty="0" smtClean="0"/>
            </a:br>
            <a:r>
              <a:rPr lang="en-US" sz="2800" dirty="0" smtClean="0"/>
              <a:t>for the VRG Database II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16</a:t>
            </a:fld>
            <a:endParaRPr lang="en-US" smtClean="0"/>
          </a:p>
          <a:p>
            <a:endParaRPr lang="en-US" dirty="0"/>
          </a:p>
        </p:txBody>
      </p:sp>
      <p:pic>
        <p:nvPicPr>
          <p:cNvPr id="2" name="Picture 1"/>
          <p:cNvPicPr>
            <a:picLocks noChangeAspect="1"/>
          </p:cNvPicPr>
          <p:nvPr/>
        </p:nvPicPr>
        <p:blipFill>
          <a:blip r:embed="rId3"/>
          <a:stretch>
            <a:fillRect/>
          </a:stretch>
        </p:blipFill>
        <p:spPr>
          <a:xfrm>
            <a:off x="1562100" y="1447801"/>
            <a:ext cx="5984988" cy="2133600"/>
          </a:xfrm>
          <a:prstGeom prst="rect">
            <a:avLst/>
          </a:prstGeom>
        </p:spPr>
      </p:pic>
    </p:spTree>
    <p:extLst>
      <p:ext uri="{BB962C8B-B14F-4D97-AF65-F5344CB8AC3E}">
        <p14:creationId xmlns:p14="http://schemas.microsoft.com/office/powerpoint/2010/main" val="676818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62100" y="1365972"/>
            <a:ext cx="5725981" cy="4806228"/>
          </a:xfrm>
          <a:prstGeom prst="rect">
            <a:avLst/>
          </a:prstGeom>
        </p:spPr>
      </p:pic>
      <p:sp>
        <p:nvSpPr>
          <p:cNvPr id="33794" name="Rectangle 4"/>
          <p:cNvSpPr>
            <a:spLocks noGrp="1" noChangeArrowheads="1"/>
          </p:cNvSpPr>
          <p:nvPr>
            <p:ph type="title"/>
          </p:nvPr>
        </p:nvSpPr>
        <p:spPr>
          <a:xfrm>
            <a:off x="457200" y="274638"/>
            <a:ext cx="8229600" cy="944562"/>
          </a:xfrm>
        </p:spPr>
        <p:txBody>
          <a:bodyPr/>
          <a:lstStyle/>
          <a:p>
            <a:pPr eaLnBrk="1" hangingPunct="1"/>
            <a:r>
              <a:rPr lang="en-US" sz="2800" dirty="0" smtClean="0"/>
              <a:t>SQL Server CREATE TABLE Statements</a:t>
            </a:r>
            <a:br>
              <a:rPr lang="en-US" sz="2800" dirty="0" smtClean="0"/>
            </a:br>
            <a:r>
              <a:rPr lang="en-US" sz="2800" dirty="0" smtClean="0"/>
              <a:t>for the VRG Database III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17</a:t>
            </a:fld>
            <a:endParaRPr lang="en-US" smtClean="0"/>
          </a:p>
          <a:p>
            <a:endParaRPr lang="en-US" dirty="0"/>
          </a:p>
        </p:txBody>
      </p:sp>
    </p:spTree>
    <p:extLst>
      <p:ext uri="{BB962C8B-B14F-4D97-AF65-F5344CB8AC3E}">
        <p14:creationId xmlns:p14="http://schemas.microsoft.com/office/powerpoint/2010/main" val="2758237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a:xfrm>
            <a:off x="457200" y="274638"/>
            <a:ext cx="8229600" cy="944562"/>
          </a:xfrm>
        </p:spPr>
        <p:txBody>
          <a:bodyPr/>
          <a:lstStyle/>
          <a:p>
            <a:pPr eaLnBrk="1" hangingPunct="1"/>
            <a:r>
              <a:rPr lang="en-US" sz="2800" dirty="0" smtClean="0"/>
              <a:t>SQL Server CREATE TABLE Statements</a:t>
            </a:r>
            <a:br>
              <a:rPr lang="en-US" sz="2800" dirty="0" smtClean="0"/>
            </a:br>
            <a:r>
              <a:rPr lang="en-US" sz="2800" dirty="0" smtClean="0"/>
              <a:t>Running the Script</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18</a:t>
            </a:fld>
            <a:endParaRPr lang="en-US" smtClean="0"/>
          </a:p>
          <a:p>
            <a:endParaRPr lang="en-US" dirty="0"/>
          </a:p>
        </p:txBody>
      </p:sp>
      <p:pic>
        <p:nvPicPr>
          <p:cNvPr id="2" name="Picture 1"/>
          <p:cNvPicPr>
            <a:picLocks noChangeAspect="1"/>
          </p:cNvPicPr>
          <p:nvPr/>
        </p:nvPicPr>
        <p:blipFill>
          <a:blip r:embed="rId3"/>
          <a:stretch>
            <a:fillRect/>
          </a:stretch>
        </p:blipFill>
        <p:spPr>
          <a:xfrm>
            <a:off x="457200" y="1287856"/>
            <a:ext cx="8229600" cy="4350944"/>
          </a:xfrm>
          <a:prstGeom prst="rect">
            <a:avLst/>
          </a:prstGeom>
        </p:spPr>
      </p:pic>
    </p:spTree>
    <p:extLst>
      <p:ext uri="{BB962C8B-B14F-4D97-AF65-F5344CB8AC3E}">
        <p14:creationId xmlns:p14="http://schemas.microsoft.com/office/powerpoint/2010/main" val="1938016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A~1\AppData\Local\Temp\SNAGHTML1ff959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87857"/>
            <a:ext cx="8129020" cy="4274744"/>
          </a:xfrm>
          <a:prstGeom prst="rect">
            <a:avLst/>
          </a:prstGeom>
          <a:noFill/>
          <a:extLst>
            <a:ext uri="{909E8E84-426E-40DD-AFC4-6F175D3DCCD1}">
              <a14:hiddenFill xmlns:a14="http://schemas.microsoft.com/office/drawing/2010/main">
                <a:solidFill>
                  <a:srgbClr val="FFFFFF"/>
                </a:solidFill>
              </a14:hiddenFill>
            </a:ext>
          </a:extLst>
        </p:spPr>
      </p:pic>
      <p:sp>
        <p:nvSpPr>
          <p:cNvPr id="33794" name="Rectangle 4"/>
          <p:cNvSpPr>
            <a:spLocks noGrp="1" noChangeArrowheads="1"/>
          </p:cNvSpPr>
          <p:nvPr>
            <p:ph type="title"/>
          </p:nvPr>
        </p:nvSpPr>
        <p:spPr>
          <a:xfrm>
            <a:off x="457200" y="274638"/>
            <a:ext cx="8229600" cy="944562"/>
          </a:xfrm>
        </p:spPr>
        <p:txBody>
          <a:bodyPr/>
          <a:lstStyle/>
          <a:p>
            <a:pPr eaLnBrk="1" hangingPunct="1"/>
            <a:r>
              <a:rPr lang="en-US" sz="2800" dirty="0" smtClean="0"/>
              <a:t>SQL Server CREATE TABLE Statements</a:t>
            </a:r>
            <a:br>
              <a:rPr lang="en-US" sz="2800" dirty="0" smtClean="0"/>
            </a:br>
            <a:r>
              <a:rPr lang="en-US" sz="2800" dirty="0" smtClean="0"/>
              <a:t>The Created Tables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19</a:t>
            </a:fld>
            <a:endParaRPr lang="en-US" smtClean="0"/>
          </a:p>
          <a:p>
            <a:endParaRPr lang="en-US" dirty="0"/>
          </a:p>
        </p:txBody>
      </p:sp>
    </p:spTree>
    <p:extLst>
      <p:ext uri="{BB962C8B-B14F-4D97-AF65-F5344CB8AC3E}">
        <p14:creationId xmlns:p14="http://schemas.microsoft.com/office/powerpoint/2010/main" val="3018428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274638"/>
            <a:ext cx="8229600" cy="944562"/>
          </a:xfrm>
        </p:spPr>
        <p:txBody>
          <a:bodyPr/>
          <a:lstStyle/>
          <a:p>
            <a:pPr eaLnBrk="1" hangingPunct="1"/>
            <a:r>
              <a:rPr lang="en-US" dirty="0" smtClean="0"/>
              <a:t>Chapter Objectives</a:t>
            </a:r>
          </a:p>
        </p:txBody>
      </p:sp>
      <p:sp>
        <p:nvSpPr>
          <p:cNvPr id="15363" name="Rectangle 3"/>
          <p:cNvSpPr>
            <a:spLocks noGrp="1" noChangeArrowheads="1"/>
          </p:cNvSpPr>
          <p:nvPr>
            <p:ph idx="1"/>
          </p:nvPr>
        </p:nvSpPr>
        <p:spPr>
          <a:xfrm>
            <a:off x="457200" y="1295400"/>
            <a:ext cx="8229600" cy="4525963"/>
          </a:xfrm>
        </p:spPr>
        <p:txBody>
          <a:bodyPr/>
          <a:lstStyle/>
          <a:p>
            <a:pPr eaLnBrk="1" hangingPunct="1"/>
            <a:r>
              <a:rPr lang="en-US" sz="2400" dirty="0" smtClean="0"/>
              <a:t>To install SQL Server 2014</a:t>
            </a:r>
          </a:p>
          <a:p>
            <a:pPr eaLnBrk="1" hangingPunct="1"/>
            <a:r>
              <a:rPr lang="en-US" sz="2400" dirty="0" smtClean="0"/>
              <a:t>To use SQL Server 2014’s graphical utilities</a:t>
            </a:r>
          </a:p>
          <a:p>
            <a:pPr eaLnBrk="1" hangingPunct="1"/>
            <a:r>
              <a:rPr lang="en-US" sz="2400" dirty="0" smtClean="0"/>
              <a:t>To create a database in SQL Server 2014</a:t>
            </a:r>
          </a:p>
          <a:p>
            <a:pPr eaLnBrk="1" hangingPunct="1"/>
            <a:r>
              <a:rPr lang="en-US" sz="2400" dirty="0" smtClean="0"/>
              <a:t>To submit both SQL DDL and DML via the Microsoft SQL Server Management Studio</a:t>
            </a:r>
          </a:p>
          <a:p>
            <a:r>
              <a:rPr lang="en-US" sz="2400" dirty="0"/>
              <a:t>To import Microsoft Excel worksheet data into </a:t>
            </a:r>
            <a:r>
              <a:rPr lang="en-US" sz="2400" dirty="0" smtClean="0"/>
              <a:t>a database </a:t>
            </a:r>
            <a:r>
              <a:rPr lang="en-US" sz="2400" dirty="0"/>
              <a:t>table</a:t>
            </a:r>
            <a:endParaRPr lang="en-US" sz="2400" dirty="0" smtClean="0"/>
          </a:p>
          <a:p>
            <a:pPr eaLnBrk="1" hangingPunct="1"/>
            <a:r>
              <a:rPr lang="en-US" sz="2400" dirty="0" smtClean="0"/>
              <a:t>To understand the use of SQL/Persistent Stored Modules (SQL/PSM) in Microsoft Transact-SQL</a:t>
            </a:r>
          </a:p>
          <a:p>
            <a:pPr eaLnBrk="1" hangingPunct="1"/>
            <a:r>
              <a:rPr lang="en-US" sz="2400" dirty="0" smtClean="0"/>
              <a:t>To understand the purpose and role of user-defined functions and know how to create simple user-defined functions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VIDA~1\AppData\Local\Temp\SNAGHTML1ffc65e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1494155"/>
            <a:ext cx="8215312" cy="4346508"/>
          </a:xfrm>
          <a:prstGeom prst="rect">
            <a:avLst/>
          </a:prstGeom>
          <a:noFill/>
          <a:extLst>
            <a:ext uri="{909E8E84-426E-40DD-AFC4-6F175D3DCCD1}">
              <a14:hiddenFill xmlns:a14="http://schemas.microsoft.com/office/drawing/2010/main">
                <a:solidFill>
                  <a:srgbClr val="FFFFFF"/>
                </a:solidFill>
              </a14:hiddenFill>
            </a:ext>
          </a:extLst>
        </p:spPr>
      </p:pic>
      <p:sp>
        <p:nvSpPr>
          <p:cNvPr id="38915" name="Rectangle 2"/>
          <p:cNvSpPr>
            <a:spLocks noGrp="1" noChangeArrowheads="1"/>
          </p:cNvSpPr>
          <p:nvPr>
            <p:ph type="title"/>
          </p:nvPr>
        </p:nvSpPr>
        <p:spPr/>
        <p:txBody>
          <a:bodyPr/>
          <a:lstStyle/>
          <a:p>
            <a:pPr eaLnBrk="1" hangingPunct="1"/>
            <a:r>
              <a:rPr lang="en-US" sz="4000" dirty="0" smtClean="0"/>
              <a:t>Viewing Tables in the</a:t>
            </a:r>
            <a:br>
              <a:rPr lang="en-US" sz="4000" dirty="0" smtClean="0"/>
            </a:br>
            <a:r>
              <a:rPr lang="en-US" sz="2800" dirty="0" smtClean="0"/>
              <a:t>Microsoft SQL Server Management Studio 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20</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9425" y="1493838"/>
            <a:ext cx="8207375" cy="4454740"/>
          </a:xfrm>
          <a:prstGeom prst="rect">
            <a:avLst/>
          </a:prstGeom>
        </p:spPr>
      </p:pic>
      <p:sp>
        <p:nvSpPr>
          <p:cNvPr id="39939" name="Rectangle 2"/>
          <p:cNvSpPr>
            <a:spLocks noGrp="1" noChangeArrowheads="1"/>
          </p:cNvSpPr>
          <p:nvPr>
            <p:ph type="title"/>
          </p:nvPr>
        </p:nvSpPr>
        <p:spPr/>
        <p:txBody>
          <a:bodyPr/>
          <a:lstStyle/>
          <a:p>
            <a:r>
              <a:rPr lang="en-US" sz="3600" dirty="0"/>
              <a:t>The ARTIST Table Columns</a:t>
            </a:r>
            <a:br>
              <a:rPr lang="en-US" sz="3600" dirty="0"/>
            </a:br>
            <a:r>
              <a:rPr lang="en-US" sz="3600" dirty="0"/>
              <a:t>and Column </a:t>
            </a:r>
            <a:r>
              <a:rPr lang="en-US" sz="3600" dirty="0" smtClean="0"/>
              <a:t>Properties</a:t>
            </a: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21</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464332"/>
            <a:ext cx="8229600" cy="4347825"/>
          </a:xfrm>
          <a:prstGeom prst="rect">
            <a:avLst/>
          </a:prstGeom>
        </p:spPr>
      </p:pic>
      <p:sp>
        <p:nvSpPr>
          <p:cNvPr id="40963" name="Rectangle 2"/>
          <p:cNvSpPr>
            <a:spLocks noGrp="1" noChangeArrowheads="1"/>
          </p:cNvSpPr>
          <p:nvPr>
            <p:ph type="title"/>
          </p:nvPr>
        </p:nvSpPr>
        <p:spPr/>
        <p:txBody>
          <a:bodyPr/>
          <a:lstStyle/>
          <a:p>
            <a:r>
              <a:rPr lang="en-US" sz="3600" dirty="0"/>
              <a:t>The ARTIST Table </a:t>
            </a:r>
            <a:r>
              <a:rPr lang="en-US" sz="3600" dirty="0" smtClean="0"/>
              <a:t>Check Constraints</a:t>
            </a:r>
            <a:endParaRPr lang="en-US" sz="24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22</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AVIDA~1\AppData\Local\Temp\SNAGHTML206879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84629"/>
            <a:ext cx="8229599" cy="4354067"/>
          </a:xfrm>
          <a:prstGeom prst="rect">
            <a:avLst/>
          </a:prstGeom>
          <a:noFill/>
          <a:extLst>
            <a:ext uri="{909E8E84-426E-40DD-AFC4-6F175D3DCCD1}">
              <a14:hiddenFill xmlns:a14="http://schemas.microsoft.com/office/drawing/2010/main">
                <a:solidFill>
                  <a:srgbClr val="FFFFFF"/>
                </a:solidFill>
              </a14:hiddenFill>
            </a:ext>
          </a:extLst>
        </p:spPr>
      </p:pic>
      <p:sp>
        <p:nvSpPr>
          <p:cNvPr id="41987" name="Rectangle 2"/>
          <p:cNvSpPr>
            <a:spLocks noGrp="1" noChangeArrowheads="1"/>
          </p:cNvSpPr>
          <p:nvPr>
            <p:ph type="title"/>
          </p:nvPr>
        </p:nvSpPr>
        <p:spPr/>
        <p:txBody>
          <a:bodyPr/>
          <a:lstStyle/>
          <a:p>
            <a:r>
              <a:rPr lang="en-US" sz="4000" dirty="0" smtClean="0"/>
              <a:t>Database Diagrams</a:t>
            </a:r>
            <a:br>
              <a:rPr lang="en-US" sz="4000" dirty="0" smtClean="0"/>
            </a:br>
            <a:r>
              <a:rPr lang="en-US" sz="2800" dirty="0" smtClean="0"/>
              <a:t>The </a:t>
            </a:r>
            <a:r>
              <a:rPr lang="en-US" sz="2800" dirty="0"/>
              <a:t>Add Table Dialog </a:t>
            </a:r>
            <a:r>
              <a:rPr lang="en-US" sz="2800" dirty="0" smtClean="0"/>
              <a:t>Box</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AVIDA~1\AppData\Local\Temp\SNAGHTML206a43f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92249"/>
            <a:ext cx="8229599" cy="4341925"/>
          </a:xfrm>
          <a:prstGeom prst="rect">
            <a:avLst/>
          </a:prstGeom>
          <a:noFill/>
          <a:extLst>
            <a:ext uri="{909E8E84-426E-40DD-AFC4-6F175D3DCCD1}">
              <a14:hiddenFill xmlns:a14="http://schemas.microsoft.com/office/drawing/2010/main">
                <a:solidFill>
                  <a:srgbClr val="FFFFFF"/>
                </a:solidFill>
              </a14:hiddenFill>
            </a:ext>
          </a:extLst>
        </p:spPr>
      </p:pic>
      <p:sp>
        <p:nvSpPr>
          <p:cNvPr id="41987" name="Rectangle 2"/>
          <p:cNvSpPr>
            <a:spLocks noGrp="1" noChangeArrowheads="1"/>
          </p:cNvSpPr>
          <p:nvPr>
            <p:ph type="title"/>
          </p:nvPr>
        </p:nvSpPr>
        <p:spPr/>
        <p:txBody>
          <a:bodyPr/>
          <a:lstStyle/>
          <a:p>
            <a:r>
              <a:rPr lang="en-US" sz="4000" dirty="0" smtClean="0"/>
              <a:t>Database Diagrams</a:t>
            </a:r>
            <a:br>
              <a:rPr lang="en-US" sz="4000" dirty="0" smtClean="0"/>
            </a:br>
            <a:r>
              <a:rPr lang="en-US" sz="2800" dirty="0" smtClean="0"/>
              <a:t>The </a:t>
            </a:r>
            <a:r>
              <a:rPr lang="en-US" sz="2800" dirty="0"/>
              <a:t>VRG Database Diagram</a:t>
            </a:r>
            <a:endParaRPr lang="en-US" sz="28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24</a:t>
            </a:fld>
            <a:endParaRPr lang="en-US" smtClean="0"/>
          </a:p>
          <a:p>
            <a:endParaRPr lang="en-US" dirty="0"/>
          </a:p>
        </p:txBody>
      </p:sp>
    </p:spTree>
    <p:extLst>
      <p:ext uri="{BB962C8B-B14F-4D97-AF65-F5344CB8AC3E}">
        <p14:creationId xmlns:p14="http://schemas.microsoft.com/office/powerpoint/2010/main" val="1916707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a:t>Database </a:t>
            </a:r>
            <a:r>
              <a:rPr lang="en-US" dirty="0" smtClean="0"/>
              <a:t>Diagrams</a:t>
            </a:r>
            <a:br>
              <a:rPr lang="en-US" dirty="0" smtClean="0"/>
            </a:br>
            <a:r>
              <a:rPr lang="en-US" sz="3200" dirty="0" smtClean="0"/>
              <a:t>What are They?</a:t>
            </a:r>
            <a:endParaRPr lang="en-US" sz="3200" dirty="0"/>
          </a:p>
        </p:txBody>
      </p:sp>
      <p:sp>
        <p:nvSpPr>
          <p:cNvPr id="3" name="Content Placeholder 2"/>
          <p:cNvSpPr>
            <a:spLocks noGrp="1"/>
          </p:cNvSpPr>
          <p:nvPr>
            <p:ph idx="1"/>
          </p:nvPr>
        </p:nvSpPr>
        <p:spPr>
          <a:xfrm>
            <a:off x="457200" y="1371600"/>
            <a:ext cx="8229600" cy="4754563"/>
          </a:xfrm>
        </p:spPr>
        <p:txBody>
          <a:bodyPr/>
          <a:lstStyle/>
          <a:p>
            <a:pPr>
              <a:spcBef>
                <a:spcPts val="0"/>
              </a:spcBef>
            </a:pPr>
            <a:r>
              <a:rPr lang="en-US" sz="2400" dirty="0"/>
              <a:t>What exactly is a database diagram? Let </a:t>
            </a:r>
            <a:r>
              <a:rPr lang="en-US" sz="2400" dirty="0" smtClean="0"/>
              <a:t>us </a:t>
            </a:r>
            <a:r>
              <a:rPr lang="en-US" sz="2400" dirty="0"/>
              <a:t>be very clear not only </a:t>
            </a:r>
            <a:r>
              <a:rPr lang="en-US" sz="2400" dirty="0" smtClean="0"/>
              <a:t>about </a:t>
            </a:r>
            <a:r>
              <a:rPr lang="en-US" sz="2400" i="1" dirty="0" smtClean="0"/>
              <a:t>what </a:t>
            </a:r>
            <a:r>
              <a:rPr lang="en-US" sz="2400" i="1" dirty="0"/>
              <a:t>it is </a:t>
            </a:r>
            <a:r>
              <a:rPr lang="en-US" sz="2400" dirty="0"/>
              <a:t>but also about </a:t>
            </a:r>
            <a:r>
              <a:rPr lang="en-US" sz="2400" i="1" dirty="0"/>
              <a:t>what it </a:t>
            </a:r>
            <a:r>
              <a:rPr lang="en-US" sz="2400" i="1" dirty="0" smtClean="0"/>
              <a:t>isn’t.</a:t>
            </a:r>
          </a:p>
          <a:p>
            <a:pPr>
              <a:spcBef>
                <a:spcPts val="0"/>
              </a:spcBef>
            </a:pPr>
            <a:r>
              <a:rPr lang="en-US" sz="2400" dirty="0" smtClean="0"/>
              <a:t>What a database design </a:t>
            </a:r>
            <a:r>
              <a:rPr lang="en-US" sz="2400" b="1" i="1" dirty="0" smtClean="0">
                <a:solidFill>
                  <a:srgbClr val="0099CC"/>
                </a:solidFill>
              </a:rPr>
              <a:t>is not</a:t>
            </a:r>
            <a:r>
              <a:rPr lang="en-US" sz="2400" dirty="0" smtClean="0"/>
              <a:t>:</a:t>
            </a:r>
            <a:endParaRPr lang="en-US" sz="2400" dirty="0"/>
          </a:p>
          <a:p>
            <a:pPr lvl="1">
              <a:spcBef>
                <a:spcPts val="0"/>
              </a:spcBef>
            </a:pPr>
            <a:r>
              <a:rPr lang="en-US" sz="2400" dirty="0" smtClean="0"/>
              <a:t>It </a:t>
            </a:r>
            <a:r>
              <a:rPr lang="en-US" sz="2400" dirty="0"/>
              <a:t>is </a:t>
            </a:r>
            <a:r>
              <a:rPr lang="en-US" sz="2400" b="1" i="1" dirty="0">
                <a:solidFill>
                  <a:srgbClr val="0099CC"/>
                </a:solidFill>
              </a:rPr>
              <a:t>not a data </a:t>
            </a:r>
            <a:r>
              <a:rPr lang="en-US" sz="2400" b="1" i="1" dirty="0" smtClean="0">
                <a:solidFill>
                  <a:srgbClr val="0099CC"/>
                </a:solidFill>
              </a:rPr>
              <a:t>model</a:t>
            </a:r>
            <a:r>
              <a:rPr lang="en-US" sz="2400" dirty="0" smtClean="0"/>
              <a:t> (Chapter 5).</a:t>
            </a:r>
          </a:p>
          <a:p>
            <a:pPr lvl="2">
              <a:spcBef>
                <a:spcPts val="0"/>
              </a:spcBef>
            </a:pPr>
            <a:r>
              <a:rPr lang="en-US" sz="2000" dirty="0" smtClean="0"/>
              <a:t>It </a:t>
            </a:r>
            <a:r>
              <a:rPr lang="en-US" sz="2000" dirty="0"/>
              <a:t>is </a:t>
            </a:r>
            <a:r>
              <a:rPr lang="en-US" sz="2000" i="1" dirty="0"/>
              <a:t>not </a:t>
            </a:r>
            <a:r>
              <a:rPr lang="en-US" sz="2000" dirty="0"/>
              <a:t>in data model E-R notation</a:t>
            </a:r>
          </a:p>
          <a:p>
            <a:pPr lvl="2">
              <a:spcBef>
                <a:spcPts val="0"/>
              </a:spcBef>
            </a:pPr>
            <a:r>
              <a:rPr lang="en-US" sz="2000" dirty="0"/>
              <a:t>It is </a:t>
            </a:r>
            <a:r>
              <a:rPr lang="en-US" sz="2000" i="1" dirty="0"/>
              <a:t>not</a:t>
            </a:r>
            <a:r>
              <a:rPr lang="en-US" sz="2000" dirty="0"/>
              <a:t> used to determine user requirements.</a:t>
            </a:r>
          </a:p>
          <a:p>
            <a:pPr lvl="1">
              <a:spcBef>
                <a:spcPts val="0"/>
              </a:spcBef>
            </a:pPr>
            <a:r>
              <a:rPr lang="en-US" sz="2400" dirty="0" smtClean="0"/>
              <a:t>It </a:t>
            </a:r>
            <a:r>
              <a:rPr lang="en-US" sz="2400" dirty="0"/>
              <a:t>is </a:t>
            </a:r>
            <a:r>
              <a:rPr lang="en-US" sz="2400" b="1" i="1" dirty="0">
                <a:solidFill>
                  <a:srgbClr val="0099CC"/>
                </a:solidFill>
              </a:rPr>
              <a:t>not a database </a:t>
            </a:r>
            <a:r>
              <a:rPr lang="en-US" sz="2400" b="1" i="1" dirty="0" smtClean="0">
                <a:solidFill>
                  <a:srgbClr val="0099CC"/>
                </a:solidFill>
              </a:rPr>
              <a:t>design</a:t>
            </a:r>
            <a:r>
              <a:rPr lang="en-US" sz="2400" dirty="0" smtClean="0"/>
              <a:t> (Chapter 6).</a:t>
            </a:r>
          </a:p>
          <a:p>
            <a:pPr lvl="2">
              <a:spcBef>
                <a:spcPts val="0"/>
              </a:spcBef>
            </a:pPr>
            <a:r>
              <a:rPr lang="en-US" sz="2000" dirty="0" smtClean="0"/>
              <a:t>It </a:t>
            </a:r>
            <a:r>
              <a:rPr lang="en-US" sz="2000" dirty="0"/>
              <a:t>is </a:t>
            </a:r>
            <a:r>
              <a:rPr lang="en-US" sz="2000" i="1" dirty="0"/>
              <a:t>not </a:t>
            </a:r>
            <a:r>
              <a:rPr lang="en-US" sz="2000" dirty="0"/>
              <a:t>in </a:t>
            </a:r>
            <a:r>
              <a:rPr lang="en-US" sz="2000" dirty="0" smtClean="0"/>
              <a:t>database </a:t>
            </a:r>
            <a:r>
              <a:rPr lang="en-US" sz="2000" dirty="0"/>
              <a:t>design E-R notation</a:t>
            </a:r>
          </a:p>
          <a:p>
            <a:pPr lvl="2">
              <a:spcBef>
                <a:spcPts val="0"/>
              </a:spcBef>
            </a:pPr>
            <a:r>
              <a:rPr lang="en-US" sz="2000" dirty="0"/>
              <a:t>It is </a:t>
            </a:r>
            <a:r>
              <a:rPr lang="en-US" sz="2000" i="1" dirty="0"/>
              <a:t>not</a:t>
            </a:r>
            <a:r>
              <a:rPr lang="en-US" sz="2000" dirty="0"/>
              <a:t> used as a component design</a:t>
            </a:r>
            <a:r>
              <a:rPr lang="en-US" sz="2000" dirty="0" smtClean="0"/>
              <a:t>.</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25</a:t>
            </a:fld>
            <a:endParaRPr lang="en-US" smtClean="0"/>
          </a:p>
          <a:p>
            <a:endParaRPr lang="en-US" dirty="0"/>
          </a:p>
        </p:txBody>
      </p:sp>
    </p:spTree>
    <p:extLst>
      <p:ext uri="{BB962C8B-B14F-4D97-AF65-F5344CB8AC3E}">
        <p14:creationId xmlns:p14="http://schemas.microsoft.com/office/powerpoint/2010/main" val="1344093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a:t>Database </a:t>
            </a:r>
            <a:r>
              <a:rPr lang="en-US" dirty="0" smtClean="0"/>
              <a:t>Diagrams</a:t>
            </a:r>
            <a:br>
              <a:rPr lang="en-US" dirty="0" smtClean="0"/>
            </a:br>
            <a:r>
              <a:rPr lang="en-US" sz="3200" dirty="0" smtClean="0"/>
              <a:t>What are They (continued)?</a:t>
            </a:r>
            <a:endParaRPr lang="en-US" sz="3200" dirty="0"/>
          </a:p>
        </p:txBody>
      </p:sp>
      <p:sp>
        <p:nvSpPr>
          <p:cNvPr id="3" name="Content Placeholder 2"/>
          <p:cNvSpPr>
            <a:spLocks noGrp="1"/>
          </p:cNvSpPr>
          <p:nvPr>
            <p:ph idx="1"/>
          </p:nvPr>
        </p:nvSpPr>
        <p:spPr>
          <a:xfrm>
            <a:off x="457200" y="1371600"/>
            <a:ext cx="8229600" cy="4754563"/>
          </a:xfrm>
        </p:spPr>
        <p:txBody>
          <a:bodyPr/>
          <a:lstStyle/>
          <a:p>
            <a:pPr>
              <a:spcBef>
                <a:spcPts val="0"/>
              </a:spcBef>
            </a:pPr>
            <a:r>
              <a:rPr lang="en-US" sz="2400" dirty="0"/>
              <a:t>What </a:t>
            </a:r>
            <a:r>
              <a:rPr lang="en-US" sz="2400" dirty="0" smtClean="0"/>
              <a:t>a </a:t>
            </a:r>
            <a:r>
              <a:rPr lang="en-US" sz="2400" dirty="0"/>
              <a:t>database </a:t>
            </a:r>
            <a:r>
              <a:rPr lang="en-US" sz="2400" dirty="0" smtClean="0"/>
              <a:t>diagram is</a:t>
            </a:r>
            <a:r>
              <a:rPr lang="en-US" sz="2400" dirty="0" smtClean="0"/>
              <a:t>: It </a:t>
            </a:r>
            <a:r>
              <a:rPr lang="en-US" sz="2400" b="1" i="1" dirty="0">
                <a:solidFill>
                  <a:srgbClr val="0099CC"/>
                </a:solidFill>
              </a:rPr>
              <a:t>is a visual representation of the database</a:t>
            </a:r>
            <a:r>
              <a:rPr lang="en-US" sz="2400" dirty="0"/>
              <a:t> as it has been actually created </a:t>
            </a:r>
            <a:r>
              <a:rPr lang="en-US" sz="2400" dirty="0" smtClean="0"/>
              <a:t>in SQL server.</a:t>
            </a:r>
          </a:p>
          <a:p>
            <a:pPr lvl="1">
              <a:spcBef>
                <a:spcPts val="0"/>
              </a:spcBef>
            </a:pPr>
            <a:r>
              <a:rPr lang="en-US" sz="2400" dirty="0" smtClean="0"/>
              <a:t>It </a:t>
            </a:r>
            <a:r>
              <a:rPr lang="en-US" sz="2400" b="1" i="1" dirty="0">
                <a:solidFill>
                  <a:srgbClr val="0099CC"/>
                </a:solidFill>
              </a:rPr>
              <a:t>is</a:t>
            </a:r>
            <a:r>
              <a:rPr lang="en-US" sz="2400" i="1" dirty="0"/>
              <a:t> </a:t>
            </a:r>
            <a:r>
              <a:rPr lang="en-US" sz="2400" dirty="0"/>
              <a:t>used to help visualize and inspect the database.</a:t>
            </a:r>
          </a:p>
          <a:p>
            <a:pPr lvl="2">
              <a:spcBef>
                <a:spcPts val="0"/>
              </a:spcBef>
            </a:pPr>
            <a:r>
              <a:rPr lang="en-US" sz="2000" dirty="0" smtClean="0"/>
              <a:t>It </a:t>
            </a:r>
            <a:r>
              <a:rPr lang="en-US" sz="2000" dirty="0"/>
              <a:t>does indicate primary keys.</a:t>
            </a:r>
          </a:p>
          <a:p>
            <a:pPr lvl="2">
              <a:spcBef>
                <a:spcPts val="0"/>
              </a:spcBef>
            </a:pPr>
            <a:r>
              <a:rPr lang="en-US" sz="2000" dirty="0" smtClean="0"/>
              <a:t>It </a:t>
            </a:r>
            <a:r>
              <a:rPr lang="en-US" sz="2000" dirty="0"/>
              <a:t>does not indicate foreign keys.</a:t>
            </a:r>
          </a:p>
          <a:p>
            <a:pPr lvl="2">
              <a:spcBef>
                <a:spcPts val="0"/>
              </a:spcBef>
            </a:pPr>
            <a:r>
              <a:rPr lang="en-US" sz="2000" dirty="0" smtClean="0"/>
              <a:t>It </a:t>
            </a:r>
            <a:r>
              <a:rPr lang="en-US" sz="2000" dirty="0"/>
              <a:t>does show relationships and which table contains the foreign key </a:t>
            </a:r>
            <a:r>
              <a:rPr lang="en-US" sz="2000" dirty="0" smtClean="0"/>
              <a:t>and the </a:t>
            </a:r>
            <a:r>
              <a:rPr lang="en-US" sz="2000" dirty="0"/>
              <a:t>corresponding primary key, but it does not visually connect these </a:t>
            </a:r>
            <a:r>
              <a:rPr lang="en-US" sz="2000" dirty="0" smtClean="0"/>
              <a:t>fields.</a:t>
            </a:r>
            <a:endParaRPr lang="en-US" sz="20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26</a:t>
            </a:fld>
            <a:endParaRPr lang="en-US" smtClean="0"/>
          </a:p>
          <a:p>
            <a:endParaRPr lang="en-US" dirty="0"/>
          </a:p>
        </p:txBody>
      </p:sp>
    </p:spTree>
    <p:extLst>
      <p:ext uri="{BB962C8B-B14F-4D97-AF65-F5344CB8AC3E}">
        <p14:creationId xmlns:p14="http://schemas.microsoft.com/office/powerpoint/2010/main" val="3299963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AVIDA~1\AppData\Local\Temp\SNAGHTML206bb22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92249"/>
            <a:ext cx="8229599" cy="4354067"/>
          </a:xfrm>
          <a:prstGeom prst="rect">
            <a:avLst/>
          </a:prstGeom>
          <a:noFill/>
          <a:extLst>
            <a:ext uri="{909E8E84-426E-40DD-AFC4-6F175D3DCCD1}">
              <a14:hiddenFill xmlns:a14="http://schemas.microsoft.com/office/drawing/2010/main">
                <a:solidFill>
                  <a:srgbClr val="FFFFFF"/>
                </a:solidFill>
              </a14:hiddenFill>
            </a:ext>
          </a:extLst>
        </p:spPr>
      </p:pic>
      <p:sp>
        <p:nvSpPr>
          <p:cNvPr id="41987" name="Rectangle 2"/>
          <p:cNvSpPr>
            <a:spLocks noGrp="1" noChangeArrowheads="1"/>
          </p:cNvSpPr>
          <p:nvPr>
            <p:ph type="title"/>
          </p:nvPr>
        </p:nvSpPr>
        <p:spPr/>
        <p:txBody>
          <a:bodyPr/>
          <a:lstStyle/>
          <a:p>
            <a:r>
              <a:rPr lang="en-US" sz="4000" dirty="0" smtClean="0"/>
              <a:t>Database Diagrams</a:t>
            </a:r>
            <a:br>
              <a:rPr lang="en-US" sz="4000" dirty="0" smtClean="0"/>
            </a:br>
            <a:r>
              <a:rPr lang="en-US" sz="2800" dirty="0" smtClean="0"/>
              <a:t>The </a:t>
            </a:r>
            <a:r>
              <a:rPr lang="en-US" sz="2800" dirty="0"/>
              <a:t>Database </a:t>
            </a:r>
            <a:r>
              <a:rPr lang="en-US" sz="2800" dirty="0" smtClean="0"/>
              <a:t>Diagram Table </a:t>
            </a:r>
            <a:r>
              <a:rPr lang="en-US" sz="2800" dirty="0"/>
              <a:t>Shortcut </a:t>
            </a:r>
            <a:r>
              <a:rPr lang="en-US" sz="2800" dirty="0" smtClean="0"/>
              <a:t>Menu</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27</a:t>
            </a:fld>
            <a:endParaRPr lang="en-US" smtClean="0"/>
          </a:p>
          <a:p>
            <a:endParaRPr lang="en-US" dirty="0"/>
          </a:p>
        </p:txBody>
      </p:sp>
    </p:spTree>
    <p:extLst>
      <p:ext uri="{BB962C8B-B14F-4D97-AF65-F5344CB8AC3E}">
        <p14:creationId xmlns:p14="http://schemas.microsoft.com/office/powerpoint/2010/main" val="376949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06456"/>
            <a:ext cx="8225685" cy="4339860"/>
          </a:xfrm>
          <a:prstGeom prst="rect">
            <a:avLst/>
          </a:prstGeom>
        </p:spPr>
      </p:pic>
      <p:sp>
        <p:nvSpPr>
          <p:cNvPr id="41987" name="Rectangle 2"/>
          <p:cNvSpPr>
            <a:spLocks noGrp="1" noChangeArrowheads="1"/>
          </p:cNvSpPr>
          <p:nvPr>
            <p:ph type="title"/>
          </p:nvPr>
        </p:nvSpPr>
        <p:spPr/>
        <p:txBody>
          <a:bodyPr/>
          <a:lstStyle/>
          <a:p>
            <a:r>
              <a:rPr lang="en-US" sz="4000" dirty="0" smtClean="0"/>
              <a:t>Database Diagrams</a:t>
            </a:r>
            <a:br>
              <a:rPr lang="en-US" sz="4000" dirty="0" smtClean="0"/>
            </a:br>
            <a:r>
              <a:rPr lang="en-US" sz="2800" dirty="0" smtClean="0"/>
              <a:t>The </a:t>
            </a:r>
            <a:r>
              <a:rPr lang="en-US" sz="2800" dirty="0"/>
              <a:t>Foreign </a:t>
            </a:r>
            <a:r>
              <a:rPr lang="en-US" sz="2800" dirty="0" smtClean="0"/>
              <a:t>Key Relationships </a:t>
            </a:r>
            <a:r>
              <a:rPr lang="en-US" sz="2800" dirty="0"/>
              <a:t>Dialog Box</a:t>
            </a:r>
            <a:endParaRPr lang="en-US" sz="28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28</a:t>
            </a:fld>
            <a:endParaRPr lang="en-US" smtClean="0"/>
          </a:p>
          <a:p>
            <a:endParaRPr lang="en-US" dirty="0"/>
          </a:p>
        </p:txBody>
      </p:sp>
    </p:spTree>
    <p:extLst>
      <p:ext uri="{BB962C8B-B14F-4D97-AF65-F5344CB8AC3E}">
        <p14:creationId xmlns:p14="http://schemas.microsoft.com/office/powerpoint/2010/main" val="2494351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Indexes</a:t>
            </a:r>
          </a:p>
        </p:txBody>
      </p:sp>
      <p:sp>
        <p:nvSpPr>
          <p:cNvPr id="46083" name="Rectangle 3"/>
          <p:cNvSpPr>
            <a:spLocks noGrp="1" noChangeArrowheads="1"/>
          </p:cNvSpPr>
          <p:nvPr>
            <p:ph idx="1"/>
          </p:nvPr>
        </p:nvSpPr>
        <p:spPr/>
        <p:txBody>
          <a:bodyPr/>
          <a:lstStyle/>
          <a:p>
            <a:pPr eaLnBrk="1" hangingPunct="1">
              <a:buClr>
                <a:schemeClr val="tx1"/>
              </a:buClr>
            </a:pPr>
            <a:r>
              <a:rPr lang="en-US" sz="2800" b="1" smtClean="0">
                <a:solidFill>
                  <a:srgbClr val="0099CC"/>
                </a:solidFill>
              </a:rPr>
              <a:t>Indexes</a:t>
            </a:r>
            <a:r>
              <a:rPr lang="en-US" sz="2800" smtClean="0"/>
              <a:t> are special data structures used to improve database performance.</a:t>
            </a:r>
          </a:p>
          <a:p>
            <a:pPr eaLnBrk="1" hangingPunct="1"/>
            <a:r>
              <a:rPr lang="en-US" sz="2800" smtClean="0"/>
              <a:t>SQL Server automatically creates an index on all primary and foreign keys.</a:t>
            </a:r>
          </a:p>
          <a:p>
            <a:pPr eaLnBrk="1" hangingPunct="1"/>
            <a:r>
              <a:rPr lang="en-US" sz="2800" smtClean="0"/>
              <a:t>Additional indexes may be assigned on other columns that are:</a:t>
            </a:r>
          </a:p>
          <a:p>
            <a:pPr lvl="1" eaLnBrk="1" hangingPunct="1"/>
            <a:r>
              <a:rPr lang="en-US" sz="2400" smtClean="0"/>
              <a:t>Frequently used in WHERE clauses.</a:t>
            </a:r>
          </a:p>
          <a:p>
            <a:pPr lvl="1" eaLnBrk="1" hangingPunct="1"/>
            <a:r>
              <a:rPr lang="en-US" sz="2400" smtClean="0"/>
              <a:t>Used for sorting data.</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29</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Chapter Objectives</a:t>
            </a:r>
          </a:p>
        </p:txBody>
      </p:sp>
      <p:sp>
        <p:nvSpPr>
          <p:cNvPr id="16387" name="Rectangle 3"/>
          <p:cNvSpPr>
            <a:spLocks noGrp="1" noChangeArrowheads="1"/>
          </p:cNvSpPr>
          <p:nvPr>
            <p:ph idx="1"/>
          </p:nvPr>
        </p:nvSpPr>
        <p:spPr/>
        <p:txBody>
          <a:bodyPr/>
          <a:lstStyle/>
          <a:p>
            <a:pPr eaLnBrk="1" hangingPunct="1"/>
            <a:r>
              <a:rPr lang="en-US" sz="2400" dirty="0" smtClean="0"/>
              <a:t>To understand the purpose and role of stored procedures and know how to create simple stored procedures</a:t>
            </a:r>
          </a:p>
          <a:p>
            <a:pPr eaLnBrk="1" hangingPunct="1"/>
            <a:r>
              <a:rPr lang="en-US" sz="2400" dirty="0" smtClean="0"/>
              <a:t>To understand the purpose and role of triggers and know how to create simple triggers</a:t>
            </a:r>
          </a:p>
          <a:p>
            <a:pPr eaLnBrk="1" hangingPunct="1"/>
            <a:r>
              <a:rPr lang="en-US" sz="2400" dirty="0" smtClean="0"/>
              <a:t>To understand how SQL Server implements indexes, concurrency control and cursors</a:t>
            </a:r>
          </a:p>
          <a:p>
            <a:pPr eaLnBrk="1" hangingPunct="1"/>
            <a:r>
              <a:rPr lang="en-US" sz="2400" dirty="0" smtClean="0"/>
              <a:t>To understand the SQL Server security model</a:t>
            </a:r>
          </a:p>
          <a:p>
            <a:pPr eaLnBrk="1" hangingPunct="1"/>
            <a:r>
              <a:rPr lang="en-US" sz="2400" dirty="0" smtClean="0"/>
              <a:t>To understand the fundamental features of SQL Server backup and recovery facilities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Indexes</a:t>
            </a:r>
          </a:p>
        </p:txBody>
      </p:sp>
      <p:sp>
        <p:nvSpPr>
          <p:cNvPr id="47107" name="Rectangle 3"/>
          <p:cNvSpPr>
            <a:spLocks noGrp="1" noChangeArrowheads="1"/>
          </p:cNvSpPr>
          <p:nvPr>
            <p:ph idx="1"/>
          </p:nvPr>
        </p:nvSpPr>
        <p:spPr/>
        <p:txBody>
          <a:bodyPr/>
          <a:lstStyle/>
          <a:p>
            <a:pPr eaLnBrk="1" hangingPunct="1"/>
            <a:r>
              <a:rPr lang="en-US" sz="2800" smtClean="0"/>
              <a:t>SQL Server supports two kinds of indexes: </a:t>
            </a:r>
          </a:p>
          <a:p>
            <a:pPr lvl="1" eaLnBrk="1" hangingPunct="1">
              <a:buClr>
                <a:schemeClr val="tx1"/>
              </a:buClr>
            </a:pPr>
            <a:r>
              <a:rPr lang="en-US" sz="2400" b="1" smtClean="0">
                <a:solidFill>
                  <a:srgbClr val="0099CC"/>
                </a:solidFill>
              </a:rPr>
              <a:t>Clustered index</a:t>
            </a:r>
            <a:r>
              <a:rPr lang="en-US" sz="2400" smtClean="0"/>
              <a:t>: the data are stored in the bottom level of the index and in the same order as that index</a:t>
            </a:r>
          </a:p>
          <a:p>
            <a:pPr lvl="1" eaLnBrk="1" hangingPunct="1">
              <a:buClr>
                <a:schemeClr val="tx1"/>
              </a:buClr>
            </a:pPr>
            <a:r>
              <a:rPr lang="en-US" sz="2400" b="1" smtClean="0">
                <a:solidFill>
                  <a:srgbClr val="0099CC"/>
                </a:solidFill>
              </a:rPr>
              <a:t>Nonclustered index</a:t>
            </a:r>
            <a:r>
              <a:rPr lang="en-US" sz="2400" smtClean="0"/>
              <a:t>: the bottom level of an index contains pointers to the data</a:t>
            </a:r>
          </a:p>
          <a:p>
            <a:pPr eaLnBrk="1" hangingPunct="1"/>
            <a:r>
              <a:rPr lang="en-US" sz="2800" smtClean="0"/>
              <a:t>Clustered indexes are faster than nonclustered indexes for updating and retrieval.</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30</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274638"/>
            <a:ext cx="8229600" cy="1020762"/>
          </a:xfrm>
        </p:spPr>
        <p:txBody>
          <a:bodyPr/>
          <a:lstStyle/>
          <a:p>
            <a:r>
              <a:rPr lang="en-US" sz="4000" dirty="0" smtClean="0"/>
              <a:t>Creating an Index</a:t>
            </a:r>
            <a:br>
              <a:rPr lang="en-US" sz="4000" dirty="0" smtClean="0"/>
            </a:br>
            <a:r>
              <a:rPr lang="en-US" sz="2400" dirty="0"/>
              <a:t>The New Index Dialog Box</a:t>
            </a:r>
            <a:endParaRPr lang="en-US" sz="24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31</a:t>
            </a:fld>
            <a:endParaRPr lang="en-US" smtClean="0"/>
          </a:p>
          <a:p>
            <a:endParaRPr lang="en-US" dirty="0"/>
          </a:p>
        </p:txBody>
      </p:sp>
      <p:pic>
        <p:nvPicPr>
          <p:cNvPr id="2" name="Picture 1"/>
          <p:cNvPicPr>
            <a:picLocks noChangeAspect="1"/>
          </p:cNvPicPr>
          <p:nvPr/>
        </p:nvPicPr>
        <p:blipFill>
          <a:blip r:embed="rId3"/>
          <a:stretch>
            <a:fillRect/>
          </a:stretch>
        </p:blipFill>
        <p:spPr>
          <a:xfrm>
            <a:off x="457199" y="1398891"/>
            <a:ext cx="8229601" cy="44685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2033" y="1376935"/>
            <a:ext cx="8234767" cy="4344652"/>
          </a:xfrm>
          <a:prstGeom prst="rect">
            <a:avLst/>
          </a:prstGeom>
        </p:spPr>
      </p:pic>
      <p:sp>
        <p:nvSpPr>
          <p:cNvPr id="48130" name="Rectangle 2"/>
          <p:cNvSpPr>
            <a:spLocks noGrp="1" noChangeArrowheads="1"/>
          </p:cNvSpPr>
          <p:nvPr>
            <p:ph type="title"/>
          </p:nvPr>
        </p:nvSpPr>
        <p:spPr>
          <a:xfrm>
            <a:off x="457200" y="274638"/>
            <a:ext cx="8229600" cy="1020762"/>
          </a:xfrm>
        </p:spPr>
        <p:txBody>
          <a:bodyPr/>
          <a:lstStyle/>
          <a:p>
            <a:r>
              <a:rPr lang="en-US" sz="4000" dirty="0" smtClean="0"/>
              <a:t>Creating an Index</a:t>
            </a:r>
            <a:br>
              <a:rPr lang="en-US" sz="4000" dirty="0" smtClean="0"/>
            </a:br>
            <a:r>
              <a:rPr lang="en-US" sz="2400" dirty="0"/>
              <a:t>The </a:t>
            </a:r>
            <a:r>
              <a:rPr lang="en-US" sz="2400" dirty="0" smtClean="0"/>
              <a:t>Completed New </a:t>
            </a:r>
            <a:r>
              <a:rPr lang="en-US" sz="2400" dirty="0"/>
              <a:t>Index Dialog Box</a:t>
            </a:r>
            <a:endParaRPr lang="en-US" sz="24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32</a:t>
            </a:fld>
            <a:endParaRPr lang="en-US" smtClean="0"/>
          </a:p>
          <a:p>
            <a:endParaRPr lang="en-US" dirty="0"/>
          </a:p>
        </p:txBody>
      </p:sp>
    </p:spTree>
    <p:extLst>
      <p:ext uri="{BB962C8B-B14F-4D97-AF65-F5344CB8AC3E}">
        <p14:creationId xmlns:p14="http://schemas.microsoft.com/office/powerpoint/2010/main" val="3488376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Populating the Tables:</a:t>
            </a:r>
            <a:br>
              <a:rPr lang="en-US" smtClean="0"/>
            </a:br>
            <a:r>
              <a:rPr lang="en-US" sz="3200" smtClean="0"/>
              <a:t>The IDENTITY Keyword</a:t>
            </a:r>
          </a:p>
        </p:txBody>
      </p:sp>
      <p:sp>
        <p:nvSpPr>
          <p:cNvPr id="50179" name="Rectangle 3"/>
          <p:cNvSpPr>
            <a:spLocks noGrp="1" noChangeArrowheads="1"/>
          </p:cNvSpPr>
          <p:nvPr>
            <p:ph idx="1"/>
          </p:nvPr>
        </p:nvSpPr>
        <p:spPr/>
        <p:txBody>
          <a:bodyPr/>
          <a:lstStyle/>
          <a:p>
            <a:pPr eaLnBrk="1" hangingPunct="1"/>
            <a:r>
              <a:rPr lang="en-US" sz="2800" smtClean="0"/>
              <a:t>The </a:t>
            </a:r>
            <a:r>
              <a:rPr lang="en-US" sz="2800" b="1" smtClean="0">
                <a:solidFill>
                  <a:srgbClr val="0099CC"/>
                </a:solidFill>
              </a:rPr>
              <a:t>IDENTITY</a:t>
            </a:r>
            <a:r>
              <a:rPr lang="en-US" sz="2800" smtClean="0"/>
              <a:t> keyword implements a new constraint for surrogate keys.</a:t>
            </a:r>
          </a:p>
          <a:p>
            <a:pPr lvl="1" eaLnBrk="1" hangingPunct="1">
              <a:buClr>
                <a:schemeClr val="tx1"/>
              </a:buClr>
            </a:pPr>
            <a:r>
              <a:rPr lang="en-US" sz="2400" b="1" smtClean="0">
                <a:solidFill>
                  <a:srgbClr val="0099CC"/>
                </a:solidFill>
              </a:rPr>
              <a:t>IDENTITY (</a:t>
            </a:r>
            <a:r>
              <a:rPr lang="en-US" sz="2400" b="1" i="1" smtClean="0">
                <a:solidFill>
                  <a:srgbClr val="0099CC"/>
                </a:solidFill>
              </a:rPr>
              <a:t>m</a:t>
            </a:r>
            <a:r>
              <a:rPr lang="en-US" sz="2400" b="1" smtClean="0">
                <a:solidFill>
                  <a:srgbClr val="0099CC"/>
                </a:solidFill>
              </a:rPr>
              <a:t>, </a:t>
            </a:r>
            <a:r>
              <a:rPr lang="en-US" sz="2400" b="1" i="1" smtClean="0">
                <a:solidFill>
                  <a:srgbClr val="0099CC"/>
                </a:solidFill>
              </a:rPr>
              <a:t>n</a:t>
            </a:r>
            <a:r>
              <a:rPr lang="en-US" sz="2400" b="1" smtClean="0">
                <a:solidFill>
                  <a:srgbClr val="0099CC"/>
                </a:solidFill>
              </a:rPr>
              <a:t>)</a:t>
            </a:r>
            <a:r>
              <a:rPr lang="en-US" sz="2400" smtClean="0">
                <a:solidFill>
                  <a:srgbClr val="0099CC"/>
                </a:solidFill>
              </a:rPr>
              <a:t> </a:t>
            </a:r>
            <a:r>
              <a:rPr lang="en-US" sz="2400" smtClean="0"/>
              <a:t>creates a surrogate key with an </a:t>
            </a:r>
            <a:r>
              <a:rPr lang="en-US" sz="2400" b="1" smtClean="0">
                <a:solidFill>
                  <a:srgbClr val="0099CC"/>
                </a:solidFill>
              </a:rPr>
              <a:t>Identity Seed (StartValue)</a:t>
            </a:r>
            <a:r>
              <a:rPr lang="en-US" sz="2400" smtClean="0">
                <a:solidFill>
                  <a:srgbClr val="0099CC"/>
                </a:solidFill>
              </a:rPr>
              <a:t> </a:t>
            </a:r>
            <a:r>
              <a:rPr lang="en-US" sz="2400" smtClean="0"/>
              <a:t>of </a:t>
            </a:r>
            <a:r>
              <a:rPr lang="en-US" sz="2400" b="1" i="1" smtClean="0">
                <a:solidFill>
                  <a:srgbClr val="0099CC"/>
                </a:solidFill>
              </a:rPr>
              <a:t>m</a:t>
            </a:r>
            <a:r>
              <a:rPr lang="en-US" sz="2400" smtClean="0"/>
              <a:t> and an </a:t>
            </a:r>
            <a:r>
              <a:rPr lang="en-US" sz="2400" b="1" smtClean="0">
                <a:solidFill>
                  <a:srgbClr val="0099CC"/>
                </a:solidFill>
              </a:rPr>
              <a:t>Identity Increment</a:t>
            </a:r>
            <a:r>
              <a:rPr lang="en-US" sz="2400" smtClean="0"/>
              <a:t> of </a:t>
            </a:r>
            <a:r>
              <a:rPr lang="en-US" sz="2400" b="1" i="1" smtClean="0">
                <a:solidFill>
                  <a:srgbClr val="0099CC"/>
                </a:solidFill>
              </a:rPr>
              <a:t>n</a:t>
            </a:r>
            <a:r>
              <a:rPr lang="en-US" sz="2400" b="1" smtClean="0"/>
              <a:t>:</a:t>
            </a:r>
          </a:p>
          <a:p>
            <a:pPr lvl="1" eaLnBrk="1" hangingPunct="1">
              <a:buFontTx/>
              <a:buNone/>
            </a:pPr>
            <a:endParaRPr lang="en-US" sz="1800" b="1" smtClean="0">
              <a:solidFill>
                <a:srgbClr val="0099CC"/>
              </a:solidFill>
              <a:latin typeface="Courier New" panose="02070309020205020404" pitchFamily="49" charset="0"/>
            </a:endParaRPr>
          </a:p>
          <a:p>
            <a:pPr lvl="1" eaLnBrk="1" hangingPunct="1">
              <a:buFontTx/>
              <a:buNone/>
            </a:pPr>
            <a:r>
              <a:rPr lang="en-US" sz="1800" b="1" smtClean="0">
                <a:solidFill>
                  <a:srgbClr val="0099CC"/>
                </a:solidFill>
                <a:latin typeface="Courier New" panose="02070309020205020404" pitchFamily="49" charset="0"/>
              </a:rPr>
              <a:t>CREATE TABLE CUSTOMER(</a:t>
            </a:r>
          </a:p>
          <a:p>
            <a:pPr lvl="2" eaLnBrk="1" hangingPunct="1">
              <a:buFontTx/>
              <a:buNone/>
            </a:pPr>
            <a:r>
              <a:rPr lang="en-US" sz="1800" b="1" smtClean="0">
                <a:solidFill>
                  <a:srgbClr val="0099CC"/>
                </a:solidFill>
                <a:latin typeface="Courier New" panose="02070309020205020404" pitchFamily="49" charset="0"/>
              </a:rPr>
              <a:t>CustomerID  int         NOT NULL IDENTITY (1000,1),</a:t>
            </a:r>
          </a:p>
          <a:p>
            <a:pPr lvl="2" eaLnBrk="1" hangingPunct="1">
              <a:buFontTx/>
              <a:buNone/>
            </a:pPr>
            <a:r>
              <a:rPr lang="en-US" sz="1800" b="1" smtClean="0">
                <a:solidFill>
                  <a:srgbClr val="0099CC"/>
                </a:solidFill>
                <a:latin typeface="Courier New" panose="02070309020205020404" pitchFamily="49" charset="0"/>
              </a:rPr>
              <a:t>Name 	     char(25)    NOT NULL,</a:t>
            </a:r>
          </a:p>
          <a:p>
            <a:pPr lvl="2" eaLnBrk="1" hangingPunct="1">
              <a:buFontTx/>
              <a:buNone/>
            </a:pPr>
            <a:r>
              <a:rPr lang="en-US" sz="1800" b="1" smtClean="0">
                <a:solidFill>
                  <a:srgbClr val="0099CC"/>
                </a:solidFill>
                <a:latin typeface="Courier New" panose="02070309020205020404" pitchFamily="49" charset="0"/>
              </a:rPr>
              <a:t>CONSTRAINT  CustomerPK  PRIMARY KEY (CustomerID),</a:t>
            </a:r>
          </a:p>
          <a:p>
            <a:pPr lvl="2" eaLnBrk="1" hangingPunct="1">
              <a:buFontTx/>
              <a:buNone/>
            </a:pPr>
            <a:r>
              <a:rPr lang="en-US" sz="1800" b="1" smtClean="0">
                <a:solidFill>
                  <a:srgbClr val="0099CC"/>
                </a:solidFill>
                <a:latin typeface="Courier New" panose="02070309020205020404" pitchFamily="49" charset="0"/>
              </a:rPr>
              <a:t>CONSTRAINT  CustomerAK1 UNIQUE (Name)</a:t>
            </a:r>
          </a:p>
          <a:p>
            <a:pPr lvl="2" eaLnBrk="1" hangingPunct="1">
              <a:buFontTx/>
              <a:buNone/>
            </a:pPr>
            <a:r>
              <a:rPr lang="en-US" sz="1800" b="1" smtClean="0">
                <a:solidFill>
                  <a:srgbClr val="0099CC"/>
                </a:solidFill>
                <a:latin typeface="Courier New" panose="02070309020205020404" pitchFamily="49" charset="0"/>
              </a:rPr>
              <a:t>);</a:t>
            </a:r>
            <a:endParaRPr lang="en-US" sz="1800" smtClean="0">
              <a:solidFill>
                <a:srgbClr val="0099CC"/>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33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smtClean="0"/>
              <a:t>Populating the Tables:</a:t>
            </a:r>
            <a:br>
              <a:rPr lang="en-US" dirty="0" smtClean="0"/>
            </a:br>
            <a:r>
              <a:rPr lang="en-US" sz="3200" dirty="0" smtClean="0"/>
              <a:t>The IDENTITY_INSERT Property</a:t>
            </a:r>
          </a:p>
        </p:txBody>
      </p:sp>
      <p:sp>
        <p:nvSpPr>
          <p:cNvPr id="50179" name="Rectangle 3"/>
          <p:cNvSpPr>
            <a:spLocks noGrp="1" noChangeArrowheads="1"/>
          </p:cNvSpPr>
          <p:nvPr>
            <p:ph idx="1"/>
          </p:nvPr>
        </p:nvSpPr>
        <p:spPr/>
        <p:txBody>
          <a:bodyPr/>
          <a:lstStyle/>
          <a:p>
            <a:pPr eaLnBrk="1" hangingPunct="1"/>
            <a:r>
              <a:rPr lang="en-US" sz="2800" dirty="0" smtClean="0"/>
              <a:t>The VRG database data has existing non-continuous primary key surrogate key values.</a:t>
            </a:r>
          </a:p>
          <a:p>
            <a:pPr eaLnBrk="1" hangingPunct="1"/>
            <a:r>
              <a:rPr lang="en-US" sz="2800" dirty="0" smtClean="0"/>
              <a:t>The </a:t>
            </a:r>
            <a:r>
              <a:rPr lang="en-US" sz="2800" b="1" dirty="0" smtClean="0">
                <a:solidFill>
                  <a:srgbClr val="0099CC"/>
                </a:solidFill>
              </a:rPr>
              <a:t>IDENTITY_INSERT</a:t>
            </a:r>
            <a:r>
              <a:rPr lang="en-US" sz="2800" dirty="0" smtClean="0"/>
              <a:t> property allows the insertion on non-continuous surrogate key values.</a:t>
            </a:r>
          </a:p>
          <a:p>
            <a:pPr eaLnBrk="1" hangingPunct="1"/>
            <a:endParaRPr lang="en-US" sz="28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34</a:t>
            </a:fld>
            <a:endParaRPr lang="en-US" smtClean="0"/>
          </a:p>
          <a:p>
            <a:endParaRPr lang="en-US" dirty="0"/>
          </a:p>
        </p:txBody>
      </p:sp>
      <p:pic>
        <p:nvPicPr>
          <p:cNvPr id="2" name="Picture 1"/>
          <p:cNvPicPr>
            <a:picLocks noChangeAspect="1"/>
          </p:cNvPicPr>
          <p:nvPr/>
        </p:nvPicPr>
        <p:blipFill>
          <a:blip r:embed="rId3"/>
          <a:stretch>
            <a:fillRect/>
          </a:stretch>
        </p:blipFill>
        <p:spPr>
          <a:xfrm>
            <a:off x="914400" y="3988942"/>
            <a:ext cx="7772400" cy="2183258"/>
          </a:xfrm>
          <a:prstGeom prst="rect">
            <a:avLst/>
          </a:prstGeom>
        </p:spPr>
      </p:pic>
    </p:spTree>
    <p:extLst>
      <p:ext uri="{BB962C8B-B14F-4D97-AF65-F5344CB8AC3E}">
        <p14:creationId xmlns:p14="http://schemas.microsoft.com/office/powerpoint/2010/main" val="411268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479572"/>
            <a:ext cx="8229600" cy="4354067"/>
          </a:xfrm>
          <a:prstGeom prst="rect">
            <a:avLst/>
          </a:prstGeom>
        </p:spPr>
      </p:pic>
      <p:sp>
        <p:nvSpPr>
          <p:cNvPr id="51203" name="Rectangle 2"/>
          <p:cNvSpPr>
            <a:spLocks noGrp="1" noChangeArrowheads="1"/>
          </p:cNvSpPr>
          <p:nvPr>
            <p:ph type="title"/>
          </p:nvPr>
        </p:nvSpPr>
        <p:spPr/>
        <p:txBody>
          <a:bodyPr/>
          <a:lstStyle/>
          <a:p>
            <a:pPr eaLnBrk="1" hangingPunct="1"/>
            <a:r>
              <a:rPr lang="en-US" sz="4000" dirty="0" smtClean="0"/>
              <a:t>SQL Views</a:t>
            </a:r>
            <a:br>
              <a:rPr lang="en-US" sz="4000" dirty="0" smtClean="0"/>
            </a:br>
            <a:r>
              <a:rPr lang="en-US" sz="3200" dirty="0" smtClean="0"/>
              <a:t>Creating an SQL View</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35</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DAVIDA~1\AppData\Local\Temp\SNAGHTML2085cc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79572"/>
            <a:ext cx="8229600" cy="4354067"/>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2"/>
          <p:cNvSpPr>
            <a:spLocks noGrp="1" noChangeArrowheads="1"/>
          </p:cNvSpPr>
          <p:nvPr>
            <p:ph type="title"/>
          </p:nvPr>
        </p:nvSpPr>
        <p:spPr/>
        <p:txBody>
          <a:bodyPr/>
          <a:lstStyle/>
          <a:p>
            <a:pPr eaLnBrk="1" hangingPunct="1"/>
            <a:r>
              <a:rPr lang="en-US" sz="4000" dirty="0" smtClean="0"/>
              <a:t>SQL Views</a:t>
            </a:r>
            <a:br>
              <a:rPr lang="en-US" sz="4000" dirty="0" smtClean="0"/>
            </a:br>
            <a:r>
              <a:rPr lang="en-US" sz="3200" dirty="0" smtClean="0"/>
              <a:t>Viewing an SQL View in the GUI Display</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36</a:t>
            </a:fld>
            <a:endParaRPr lang="en-US" smtClean="0"/>
          </a:p>
          <a:p>
            <a:endParaRPr lang="en-US" dirty="0"/>
          </a:p>
        </p:txBody>
      </p:sp>
    </p:spTree>
    <p:extLst>
      <p:ext uri="{BB962C8B-B14F-4D97-AF65-F5344CB8AC3E}">
        <p14:creationId xmlns:p14="http://schemas.microsoft.com/office/powerpoint/2010/main" val="211018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DAVIDA~1\AppData\Local\Temp\SNAGHTML2083876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79572"/>
            <a:ext cx="8229600" cy="4341926"/>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2"/>
          <p:cNvSpPr>
            <a:spLocks noGrp="1" noChangeArrowheads="1"/>
          </p:cNvSpPr>
          <p:nvPr>
            <p:ph type="title"/>
          </p:nvPr>
        </p:nvSpPr>
        <p:spPr/>
        <p:txBody>
          <a:bodyPr/>
          <a:lstStyle/>
          <a:p>
            <a:pPr eaLnBrk="1" hangingPunct="1"/>
            <a:r>
              <a:rPr lang="en-US" sz="4000" dirty="0" smtClean="0"/>
              <a:t>SQL Views</a:t>
            </a:r>
            <a:br>
              <a:rPr lang="en-US" sz="4000" dirty="0" smtClean="0"/>
            </a:br>
            <a:r>
              <a:rPr lang="en-US" sz="2800" dirty="0" smtClean="0"/>
              <a:t>Using an SQL View in an SQL SELECT Statement</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37</a:t>
            </a:fld>
            <a:endParaRPr lang="en-US" smtClean="0"/>
          </a:p>
          <a:p>
            <a:endParaRPr lang="en-US" dirty="0"/>
          </a:p>
        </p:txBody>
      </p:sp>
    </p:spTree>
    <p:extLst>
      <p:ext uri="{BB962C8B-B14F-4D97-AF65-F5344CB8AC3E}">
        <p14:creationId xmlns:p14="http://schemas.microsoft.com/office/powerpoint/2010/main" val="1556637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en-US" sz="4000" dirty="0" smtClean="0"/>
              <a:t>SQL Views</a:t>
            </a:r>
            <a:br>
              <a:rPr lang="en-US" sz="4000" dirty="0" smtClean="0"/>
            </a:br>
            <a:r>
              <a:rPr lang="en-US" sz="2800" dirty="0" smtClean="0"/>
              <a:t>Complete SQL SELECT Statement Results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38</a:t>
            </a:fld>
            <a:endParaRPr lang="en-US" smtClean="0"/>
          </a:p>
          <a:p>
            <a:endParaRPr lang="en-US" dirty="0"/>
          </a:p>
        </p:txBody>
      </p:sp>
      <p:pic>
        <p:nvPicPr>
          <p:cNvPr id="2" name="Picture 1"/>
          <p:cNvPicPr>
            <a:picLocks noChangeAspect="1"/>
          </p:cNvPicPr>
          <p:nvPr/>
        </p:nvPicPr>
        <p:blipFill>
          <a:blip r:embed="rId3"/>
          <a:stretch>
            <a:fillRect/>
          </a:stretch>
        </p:blipFill>
        <p:spPr>
          <a:xfrm>
            <a:off x="3140071" y="1476375"/>
            <a:ext cx="2863857" cy="4776470"/>
          </a:xfrm>
          <a:prstGeom prst="rect">
            <a:avLst/>
          </a:prstGeom>
        </p:spPr>
      </p:pic>
    </p:spTree>
    <p:extLst>
      <p:ext uri="{BB962C8B-B14F-4D97-AF65-F5344CB8AC3E}">
        <p14:creationId xmlns:p14="http://schemas.microsoft.com/office/powerpoint/2010/main" val="679049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a:t>The View Ridge </a:t>
            </a:r>
            <a:r>
              <a:rPr lang="en-US" sz="2800" dirty="0" smtClean="0"/>
              <a:t>Gallery POSTCARD </a:t>
            </a:r>
            <a:r>
              <a:rPr lang="en-US" sz="2800" dirty="0"/>
              <a:t>Worksheet</a:t>
            </a:r>
          </a:p>
        </p:txBody>
      </p:sp>
      <p:sp>
        <p:nvSpPr>
          <p:cNvPr id="3" name="Content Placeholder 2"/>
          <p:cNvSpPr>
            <a:spLocks noGrp="1"/>
          </p:cNvSpPr>
          <p:nvPr>
            <p:ph idx="1"/>
          </p:nvPr>
        </p:nvSpPr>
        <p:spPr>
          <a:xfrm>
            <a:off x="457200" y="1447800"/>
            <a:ext cx="8229600" cy="4678363"/>
          </a:xfrm>
        </p:spPr>
        <p:txBody>
          <a:bodyPr/>
          <a:lstStyle/>
          <a:p>
            <a:r>
              <a:rPr lang="en-US" sz="2400" dirty="0" smtClean="0"/>
              <a:t>This worksheet is included in </a:t>
            </a:r>
            <a:r>
              <a:rPr lang="en-US" sz="2400" dirty="0"/>
              <a:t>the downloadable Student Files available at</a:t>
            </a:r>
            <a:r>
              <a:rPr lang="en-US" sz="2400" dirty="0" smtClean="0"/>
              <a:t>: </a:t>
            </a:r>
            <a:r>
              <a:rPr lang="en-US" sz="2000" dirty="0" smtClean="0">
                <a:solidFill>
                  <a:srgbClr val="0099CC"/>
                </a:solidFill>
              </a:rPr>
              <a:t>http</a:t>
            </a:r>
            <a:r>
              <a:rPr lang="en-US" sz="2000" dirty="0">
                <a:solidFill>
                  <a:srgbClr val="0099CC"/>
                </a:solidFill>
              </a:rPr>
              <a:t>://www.pearsonhighered.com/kroenke/</a:t>
            </a:r>
          </a:p>
          <a:p>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39</a:t>
            </a:fld>
            <a:endParaRPr lang="en-US" smtClean="0"/>
          </a:p>
          <a:p>
            <a:endParaRPr lang="en-US" dirty="0"/>
          </a:p>
        </p:txBody>
      </p:sp>
      <p:pic>
        <p:nvPicPr>
          <p:cNvPr id="6" name="Picture 5"/>
          <p:cNvPicPr>
            <a:picLocks noChangeAspect="1"/>
          </p:cNvPicPr>
          <p:nvPr/>
        </p:nvPicPr>
        <p:blipFill>
          <a:blip r:embed="rId3"/>
          <a:stretch>
            <a:fillRect/>
          </a:stretch>
        </p:blipFill>
        <p:spPr>
          <a:xfrm>
            <a:off x="2324100" y="2289576"/>
            <a:ext cx="4495800" cy="3955649"/>
          </a:xfrm>
          <a:prstGeom prst="rect">
            <a:avLst/>
          </a:prstGeom>
        </p:spPr>
      </p:pic>
    </p:spTree>
    <p:extLst>
      <p:ext uri="{BB962C8B-B14F-4D97-AF65-F5344CB8AC3E}">
        <p14:creationId xmlns:p14="http://schemas.microsoft.com/office/powerpoint/2010/main" val="4283617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Scope</a:t>
            </a:r>
            <a:endParaRPr lang="en-US" dirty="0"/>
          </a:p>
        </p:txBody>
      </p:sp>
      <p:sp>
        <p:nvSpPr>
          <p:cNvPr id="3" name="Content Placeholder 2"/>
          <p:cNvSpPr>
            <a:spLocks noGrp="1"/>
          </p:cNvSpPr>
          <p:nvPr>
            <p:ph idx="1"/>
          </p:nvPr>
        </p:nvSpPr>
        <p:spPr>
          <a:xfrm>
            <a:off x="457200" y="1143000"/>
            <a:ext cx="8229600" cy="5102225"/>
          </a:xfrm>
        </p:spPr>
        <p:txBody>
          <a:bodyPr/>
          <a:lstStyle/>
          <a:p>
            <a:r>
              <a:rPr lang="en-US" dirty="0" smtClean="0"/>
              <a:t>The PowerPoint slide show covers the last nine objectives.</a:t>
            </a:r>
          </a:p>
          <a:p>
            <a:r>
              <a:rPr lang="en-US" dirty="0" smtClean="0"/>
              <a:t>In particular:</a:t>
            </a:r>
          </a:p>
          <a:p>
            <a:pPr lvl="1"/>
            <a:r>
              <a:rPr lang="en-US" dirty="0" smtClean="0"/>
              <a:t>How to use SQL DDL to create and populate an SQL Server 2014 database.</a:t>
            </a:r>
          </a:p>
          <a:p>
            <a:pPr lvl="1"/>
            <a:r>
              <a:rPr lang="en-US" dirty="0" smtClean="0"/>
              <a:t>How to import Microsoft Excel data into an SQL Server 2014 database.</a:t>
            </a:r>
          </a:p>
          <a:p>
            <a:pPr lvl="1"/>
            <a:r>
              <a:rPr lang="en-US" dirty="0" smtClean="0"/>
              <a:t>How to use SQL/PSM to create user-defined functions, stored procedures and triggers</a:t>
            </a:r>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a:t>
            </a:fld>
            <a:endParaRPr lang="en-US" smtClean="0"/>
          </a:p>
          <a:p>
            <a:endParaRPr lang="en-US" dirty="0"/>
          </a:p>
        </p:txBody>
      </p:sp>
    </p:spTree>
    <p:extLst>
      <p:ext uri="{BB962C8B-B14F-4D97-AF65-F5344CB8AC3E}">
        <p14:creationId xmlns:p14="http://schemas.microsoft.com/office/powerpoint/2010/main" val="255539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Microsoft Excel Data</a:t>
            </a:r>
            <a:br>
              <a:rPr lang="en-US" dirty="0" smtClean="0"/>
            </a:br>
            <a:r>
              <a:rPr lang="en-US" sz="2000" dirty="0" smtClean="0"/>
              <a:t>Launching </a:t>
            </a:r>
            <a:r>
              <a:rPr lang="en-US" sz="2000" dirty="0"/>
              <a:t>the </a:t>
            </a:r>
            <a:r>
              <a:rPr lang="en-US" sz="2000" dirty="0" smtClean="0"/>
              <a:t>Microsoft SQL </a:t>
            </a:r>
            <a:r>
              <a:rPr lang="en-US" sz="2000" dirty="0"/>
              <a:t>Server Import </a:t>
            </a:r>
            <a:r>
              <a:rPr lang="en-US" sz="2000" dirty="0" smtClean="0"/>
              <a:t>and Export </a:t>
            </a:r>
            <a:r>
              <a:rPr lang="en-US" sz="2000" dirty="0"/>
              <a:t>Wizard</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40</a:t>
            </a:fld>
            <a:endParaRPr lang="en-US" smtClean="0"/>
          </a:p>
          <a:p>
            <a:endParaRPr lang="en-US" dirty="0"/>
          </a:p>
        </p:txBody>
      </p:sp>
      <p:pic>
        <p:nvPicPr>
          <p:cNvPr id="10242" name="Picture 2" descr="C:\Users\DAVIDA~1\AppData\Local\Temp\SNAGHTML208d247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13993"/>
            <a:ext cx="8229600" cy="4359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520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Microsoft Excel Data</a:t>
            </a:r>
            <a:br>
              <a:rPr lang="en-US" dirty="0" smtClean="0"/>
            </a:br>
            <a:r>
              <a:rPr lang="en-US" sz="2400" dirty="0" smtClean="0"/>
              <a:t>The Microsoft SQL </a:t>
            </a:r>
            <a:r>
              <a:rPr lang="en-US" sz="2400" dirty="0"/>
              <a:t>Server Import </a:t>
            </a:r>
            <a:r>
              <a:rPr lang="en-US" sz="2400" dirty="0" smtClean="0"/>
              <a:t>and Export </a:t>
            </a:r>
            <a:r>
              <a:rPr lang="en-US" sz="2400" dirty="0"/>
              <a:t>Wizard</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41</a:t>
            </a:fld>
            <a:endParaRPr lang="en-US" smtClean="0"/>
          </a:p>
          <a:p>
            <a:endParaRPr lang="en-US" dirty="0"/>
          </a:p>
        </p:txBody>
      </p:sp>
      <p:pic>
        <p:nvPicPr>
          <p:cNvPr id="12290" name="Picture 2" descr="C:\Users\DAVIDA~1\AppData\Local\Temp\SNAGHTML208eda6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074" y="1498753"/>
            <a:ext cx="6395851" cy="4726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153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AVIDA~1\AppData\Local\Temp\SNAGHTML208fe08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074" y="1498753"/>
            <a:ext cx="6395851" cy="47510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400" dirty="0" smtClean="0"/>
              <a:t>The </a:t>
            </a:r>
            <a:r>
              <a:rPr lang="en-US" sz="2400" dirty="0"/>
              <a:t>Choose a Data </a:t>
            </a:r>
            <a:r>
              <a:rPr lang="en-US" sz="2400" dirty="0" smtClean="0"/>
              <a:t>Source Page</a:t>
            </a:r>
            <a:endParaRPr lang="en-US" sz="24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42</a:t>
            </a:fld>
            <a:endParaRPr lang="en-US" smtClean="0"/>
          </a:p>
          <a:p>
            <a:endParaRPr lang="en-US" dirty="0"/>
          </a:p>
        </p:txBody>
      </p:sp>
    </p:spTree>
    <p:extLst>
      <p:ext uri="{BB962C8B-B14F-4D97-AF65-F5344CB8AC3E}">
        <p14:creationId xmlns:p14="http://schemas.microsoft.com/office/powerpoint/2010/main" val="4198777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DAVIDA~1\AppData\Local\Temp\SNAGHTML2091408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073" y="1506373"/>
            <a:ext cx="6419109" cy="47388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400" dirty="0" smtClean="0"/>
              <a:t>The </a:t>
            </a:r>
            <a:r>
              <a:rPr lang="en-US" sz="2400" dirty="0"/>
              <a:t>Choose a </a:t>
            </a:r>
            <a:r>
              <a:rPr lang="en-US" sz="2400" dirty="0" smtClean="0"/>
              <a:t>Destination Page</a:t>
            </a:r>
            <a:endParaRPr lang="en-US" sz="24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43</a:t>
            </a:fld>
            <a:endParaRPr lang="en-US" smtClean="0"/>
          </a:p>
          <a:p>
            <a:endParaRPr lang="en-US" dirty="0"/>
          </a:p>
        </p:txBody>
      </p:sp>
    </p:spTree>
    <p:extLst>
      <p:ext uri="{BB962C8B-B14F-4D97-AF65-F5344CB8AC3E}">
        <p14:creationId xmlns:p14="http://schemas.microsoft.com/office/powerpoint/2010/main" val="3331205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DAVIDA~1\AppData\Local\Temp\SNAGHTML209267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073" y="1506373"/>
            <a:ext cx="6419109" cy="47502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400" dirty="0" smtClean="0"/>
              <a:t>The </a:t>
            </a:r>
            <a:r>
              <a:rPr lang="en-US" sz="2400" dirty="0"/>
              <a:t>Specify Table Copy </a:t>
            </a:r>
            <a:r>
              <a:rPr lang="en-US" sz="2400" dirty="0" smtClean="0"/>
              <a:t>or Query </a:t>
            </a:r>
            <a:r>
              <a:rPr lang="en-US" sz="2400" dirty="0"/>
              <a:t>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44</a:t>
            </a:fld>
            <a:endParaRPr lang="en-US" smtClean="0"/>
          </a:p>
          <a:p>
            <a:endParaRPr lang="en-US" dirty="0"/>
          </a:p>
        </p:txBody>
      </p:sp>
    </p:spTree>
    <p:extLst>
      <p:ext uri="{BB962C8B-B14F-4D97-AF65-F5344CB8AC3E}">
        <p14:creationId xmlns:p14="http://schemas.microsoft.com/office/powerpoint/2010/main" val="1858732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DAVIDA~1\AppData\Local\Temp\SNAGHTML2093a2d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073" y="1506373"/>
            <a:ext cx="6419109" cy="47502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400" dirty="0" smtClean="0"/>
              <a:t>The </a:t>
            </a:r>
            <a:r>
              <a:rPr lang="en-US" sz="2400" dirty="0"/>
              <a:t>Select Source </a:t>
            </a:r>
            <a:r>
              <a:rPr lang="en-US" sz="2400" dirty="0" smtClean="0"/>
              <a:t>Tables and </a:t>
            </a:r>
            <a:r>
              <a:rPr lang="en-US" sz="2400" dirty="0"/>
              <a:t>Views 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45</a:t>
            </a:fld>
            <a:endParaRPr lang="en-US" smtClean="0"/>
          </a:p>
          <a:p>
            <a:endParaRPr lang="en-US" dirty="0"/>
          </a:p>
        </p:txBody>
      </p:sp>
    </p:spTree>
    <p:extLst>
      <p:ext uri="{BB962C8B-B14F-4D97-AF65-F5344CB8AC3E}">
        <p14:creationId xmlns:p14="http://schemas.microsoft.com/office/powerpoint/2010/main" val="2427798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Microsoft Excel Data</a:t>
            </a:r>
            <a:br>
              <a:rPr lang="en-US" dirty="0" smtClean="0"/>
            </a:br>
            <a:r>
              <a:rPr lang="en-US" sz="2400" dirty="0" smtClean="0"/>
              <a:t>The </a:t>
            </a:r>
            <a:r>
              <a:rPr lang="en-US" sz="2400" dirty="0"/>
              <a:t>Column </a:t>
            </a:r>
            <a:r>
              <a:rPr lang="en-US" sz="2400" dirty="0" smtClean="0"/>
              <a:t>Mappings Dialog </a:t>
            </a:r>
            <a:r>
              <a:rPr lang="en-US" sz="2400" dirty="0"/>
              <a:t>Box</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46</a:t>
            </a:fld>
            <a:endParaRPr lang="en-US" smtClean="0"/>
          </a:p>
          <a:p>
            <a:endParaRPr lang="en-US" dirty="0"/>
          </a:p>
        </p:txBody>
      </p:sp>
      <p:pic>
        <p:nvPicPr>
          <p:cNvPr id="17410" name="Picture 2" descr="C:\Users\DAVIDA~1\AppData\Local\Temp\SNAGHTML2094ef7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073" y="1513993"/>
            <a:ext cx="6474527" cy="397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265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DAVIDA~1\AppData\Local\Temp\SNAGHTML20964b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073" y="1506372"/>
            <a:ext cx="6419109" cy="4755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400" dirty="0" smtClean="0"/>
              <a:t>The </a:t>
            </a:r>
            <a:r>
              <a:rPr lang="en-US" sz="2400" dirty="0"/>
              <a:t>Save and Run Package</a:t>
            </a:r>
            <a:r>
              <a:rPr lang="en-US" sz="2400" dirty="0" smtClean="0"/>
              <a:t> </a:t>
            </a:r>
            <a:r>
              <a:rPr lang="en-US" sz="2400" dirty="0"/>
              <a:t>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47</a:t>
            </a:fld>
            <a:endParaRPr lang="en-US" smtClean="0"/>
          </a:p>
          <a:p>
            <a:endParaRPr lang="en-US" dirty="0"/>
          </a:p>
        </p:txBody>
      </p:sp>
    </p:spTree>
    <p:extLst>
      <p:ext uri="{BB962C8B-B14F-4D97-AF65-F5344CB8AC3E}">
        <p14:creationId xmlns:p14="http://schemas.microsoft.com/office/powerpoint/2010/main" val="2874334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DAVIDA~1\AppData\Local\Temp\SNAGHTML20978e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073" y="1502569"/>
            <a:ext cx="6402258" cy="47426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400" dirty="0" smtClean="0"/>
              <a:t>The </a:t>
            </a:r>
            <a:r>
              <a:rPr lang="en-US" sz="2400" dirty="0"/>
              <a:t>Complete the Wizard</a:t>
            </a:r>
            <a:r>
              <a:rPr lang="en-US" sz="2400" dirty="0" smtClean="0"/>
              <a:t> </a:t>
            </a:r>
            <a:r>
              <a:rPr lang="en-US" sz="2400" dirty="0"/>
              <a:t>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48</a:t>
            </a:fld>
            <a:endParaRPr lang="en-US" smtClean="0"/>
          </a:p>
          <a:p>
            <a:endParaRPr lang="en-US" dirty="0"/>
          </a:p>
        </p:txBody>
      </p:sp>
    </p:spTree>
    <p:extLst>
      <p:ext uri="{BB962C8B-B14F-4D97-AF65-F5344CB8AC3E}">
        <p14:creationId xmlns:p14="http://schemas.microsoft.com/office/powerpoint/2010/main" val="2538788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DAVIDA~1\AppData\Local\Temp\SNAGHTML2098fd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073" y="1507014"/>
            <a:ext cx="6402811" cy="47382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Importing Microsoft Excel Data</a:t>
            </a:r>
            <a:br>
              <a:rPr lang="en-US" dirty="0" smtClean="0"/>
            </a:br>
            <a:r>
              <a:rPr lang="en-US" sz="2400" dirty="0" smtClean="0"/>
              <a:t>The </a:t>
            </a:r>
            <a:r>
              <a:rPr lang="en-US" sz="2400" dirty="0"/>
              <a:t>Execution </a:t>
            </a:r>
            <a:r>
              <a:rPr lang="en-US" sz="2400" dirty="0" smtClean="0"/>
              <a:t>was Successful </a:t>
            </a:r>
            <a:r>
              <a:rPr lang="en-US" sz="2400" dirty="0"/>
              <a:t>Page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49</a:t>
            </a:fld>
            <a:endParaRPr lang="en-US" smtClean="0"/>
          </a:p>
          <a:p>
            <a:endParaRPr lang="en-US" dirty="0"/>
          </a:p>
        </p:txBody>
      </p:sp>
    </p:spTree>
    <p:extLst>
      <p:ext uri="{BB962C8B-B14F-4D97-AF65-F5344CB8AC3E}">
        <p14:creationId xmlns:p14="http://schemas.microsoft.com/office/powerpoint/2010/main" val="158317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8229600" cy="792162"/>
          </a:xfrm>
        </p:spPr>
        <p:txBody>
          <a:bodyPr/>
          <a:lstStyle/>
          <a:p>
            <a:pPr eaLnBrk="1" hangingPunct="1"/>
            <a:r>
              <a:rPr lang="en-US" dirty="0" smtClean="0"/>
              <a:t>View Ridge Gallery</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168207" y="1134217"/>
            <a:ext cx="6807586" cy="5111008"/>
          </a:xfrm>
          <a:prstGeom prst="rect">
            <a:avLst/>
          </a:prstGeom>
          <a:ln>
            <a:solidFill>
              <a:schemeClr val="tx1">
                <a:lumMod val="50000"/>
                <a:lumOff val="50000"/>
              </a:schemeClr>
            </a:solidFill>
          </a:ln>
        </p:spPr>
      </p:pic>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5</a:t>
            </a:fld>
            <a:endParaRPr lang="en-US" smtClean="0"/>
          </a:p>
          <a:p>
            <a:endParaRPr lang="en-US" dirty="0"/>
          </a:p>
        </p:txBody>
      </p:sp>
    </p:spTree>
    <p:extLst>
      <p:ext uri="{BB962C8B-B14F-4D97-AF65-F5344CB8AC3E}">
        <p14:creationId xmlns:p14="http://schemas.microsoft.com/office/powerpoint/2010/main" val="265445291"/>
      </p:ext>
    </p:extLst>
  </p:cSld>
  <p:clrMapOvr>
    <a:masterClrMapping/>
  </p:clrMapOvr>
  <p:transition>
    <p:pull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Microsoft Excel Data</a:t>
            </a:r>
            <a:br>
              <a:rPr lang="en-US" dirty="0" smtClean="0"/>
            </a:br>
            <a:r>
              <a:rPr lang="en-US" sz="2400" dirty="0" smtClean="0"/>
              <a:t>The Microsoft Excel Data in the POSTCARD$ Table</a:t>
            </a:r>
            <a:endParaRPr lang="en-US" sz="24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50</a:t>
            </a:fld>
            <a:endParaRPr lang="en-US" smtClean="0"/>
          </a:p>
          <a:p>
            <a:endParaRPr lang="en-US" dirty="0"/>
          </a:p>
        </p:txBody>
      </p:sp>
      <p:pic>
        <p:nvPicPr>
          <p:cNvPr id="21506" name="Picture 2" descr="C:\Users\DAVIDA~1\AppData\Local\Temp\SNAGHTML209b1c4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89293"/>
            <a:ext cx="8229600" cy="435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939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Application Logic I</a:t>
            </a:r>
          </a:p>
        </p:txBody>
      </p:sp>
      <p:sp>
        <p:nvSpPr>
          <p:cNvPr id="55299" name="Rectangle 3"/>
          <p:cNvSpPr>
            <a:spLocks noGrp="1" noChangeArrowheads="1"/>
          </p:cNvSpPr>
          <p:nvPr>
            <p:ph idx="1"/>
          </p:nvPr>
        </p:nvSpPr>
        <p:spPr/>
        <p:txBody>
          <a:bodyPr/>
          <a:lstStyle/>
          <a:p>
            <a:pPr eaLnBrk="1" hangingPunct="1"/>
            <a:r>
              <a:rPr lang="en-US" sz="2800" smtClean="0"/>
              <a:t>SQL Server database applications can be processed using: </a:t>
            </a:r>
          </a:p>
          <a:p>
            <a:pPr lvl="1" eaLnBrk="1" hangingPunct="1"/>
            <a:r>
              <a:rPr lang="en-US" sz="2400" smtClean="0"/>
              <a:t>A programming language, e.g., C# .NET, C++. NET, Visual Basic.NET, to invoke SQL Server DBMS commands</a:t>
            </a:r>
          </a:p>
          <a:p>
            <a:pPr lvl="1" eaLnBrk="1" hangingPunct="1"/>
            <a:r>
              <a:rPr lang="en-US" sz="2400" smtClean="0"/>
              <a:t>PowerShell and the sqlps utility to invoke database commands stored in .sql files</a:t>
            </a:r>
          </a:p>
          <a:p>
            <a:pPr lvl="1" eaLnBrk="1" hangingPunct="1"/>
            <a:r>
              <a:rPr lang="en-US" sz="2400" smtClean="0"/>
              <a:t>The Microsoft SQL Server Management Studio to invoke database commands stored in .sql files</a:t>
            </a:r>
          </a:p>
          <a:p>
            <a:pPr lvl="1" eaLnBrk="1" hangingPunct="1"/>
            <a:r>
              <a:rPr lang="en-US" sz="2400" smtClean="0"/>
              <a:t>Stored procedures</a:t>
            </a:r>
          </a:p>
          <a:p>
            <a:pPr lvl="1" eaLnBrk="1" hangingPunct="1"/>
            <a:r>
              <a:rPr lang="en-US" sz="2400" smtClean="0"/>
              <a:t>Triggers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51</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Application Logic II</a:t>
            </a:r>
          </a:p>
        </p:txBody>
      </p:sp>
      <p:sp>
        <p:nvSpPr>
          <p:cNvPr id="56323" name="Rectangle 3"/>
          <p:cNvSpPr>
            <a:spLocks noGrp="1" noChangeArrowheads="1"/>
          </p:cNvSpPr>
          <p:nvPr>
            <p:ph idx="1"/>
          </p:nvPr>
        </p:nvSpPr>
        <p:spPr/>
        <p:txBody>
          <a:bodyPr/>
          <a:lstStyle/>
          <a:p>
            <a:pPr eaLnBrk="1" hangingPunct="1"/>
            <a:r>
              <a:rPr lang="en-US" sz="2800" dirty="0" smtClean="0"/>
              <a:t>SQL Server implements a version of the standard </a:t>
            </a:r>
            <a:r>
              <a:rPr lang="en-US" sz="2800" b="1" dirty="0" smtClean="0">
                <a:solidFill>
                  <a:srgbClr val="0099CC"/>
                </a:solidFill>
              </a:rPr>
              <a:t>SQL/Persistent Stored Modules (SQL/PSM)</a:t>
            </a:r>
          </a:p>
          <a:p>
            <a:pPr eaLnBrk="1" hangingPunct="1"/>
            <a:r>
              <a:rPr lang="en-US" sz="2800" dirty="0" smtClean="0"/>
              <a:t>SQL Server’s variant is called </a:t>
            </a:r>
            <a:r>
              <a:rPr lang="en-US" sz="2800" b="1" dirty="0" smtClean="0">
                <a:solidFill>
                  <a:srgbClr val="0099CC"/>
                </a:solidFill>
              </a:rPr>
              <a:t>Transact-SQL</a:t>
            </a:r>
            <a:br>
              <a:rPr lang="en-US" sz="2800" b="1" dirty="0" smtClean="0">
                <a:solidFill>
                  <a:srgbClr val="0099CC"/>
                </a:solidFill>
              </a:rPr>
            </a:br>
            <a:r>
              <a:rPr lang="en-US" sz="2800" b="1" dirty="0" smtClean="0">
                <a:solidFill>
                  <a:srgbClr val="0099CC"/>
                </a:solidFill>
              </a:rPr>
              <a:t>(T-SQL)</a:t>
            </a:r>
            <a:endParaRPr lang="en-US" sz="2400" b="1" dirty="0" smtClean="0">
              <a:solidFill>
                <a:srgbClr val="0099CC"/>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52</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smtClean="0"/>
              <a:t>Application Logic:</a:t>
            </a:r>
            <a:br>
              <a:rPr lang="en-US" dirty="0" smtClean="0"/>
            </a:br>
            <a:r>
              <a:rPr lang="en-US" sz="2800" dirty="0" smtClean="0"/>
              <a:t>Basic SQL/PSM Structure</a:t>
            </a:r>
            <a:endParaRPr lang="en-US" sz="36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53</a:t>
            </a:fld>
            <a:endParaRPr lang="en-US" smtClean="0"/>
          </a:p>
          <a:p>
            <a:endParaRPr lang="en-US" dirty="0"/>
          </a:p>
        </p:txBody>
      </p:sp>
      <p:pic>
        <p:nvPicPr>
          <p:cNvPr id="3" name="Picture 2"/>
          <p:cNvPicPr>
            <a:picLocks noChangeAspect="1"/>
          </p:cNvPicPr>
          <p:nvPr/>
        </p:nvPicPr>
        <p:blipFill>
          <a:blip r:embed="rId3"/>
          <a:stretch>
            <a:fillRect/>
          </a:stretch>
        </p:blipFill>
        <p:spPr>
          <a:xfrm>
            <a:off x="505714" y="1600200"/>
            <a:ext cx="8104886" cy="42531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smtClean="0"/>
              <a:t>Application Logic:</a:t>
            </a:r>
            <a:br>
              <a:rPr lang="en-US" dirty="0" smtClean="0"/>
            </a:br>
            <a:r>
              <a:rPr lang="en-US" sz="2800" dirty="0" smtClean="0"/>
              <a:t>SQL/PSM Variables and Parameters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54</a:t>
            </a:fld>
            <a:endParaRPr lang="en-US" smtClean="0"/>
          </a:p>
          <a:p>
            <a:endParaRPr lang="en-US" dirty="0"/>
          </a:p>
        </p:txBody>
      </p:sp>
      <p:sp>
        <p:nvSpPr>
          <p:cNvPr id="2" name="TextBox 1"/>
          <p:cNvSpPr txBox="1"/>
          <p:nvPr/>
        </p:nvSpPr>
        <p:spPr>
          <a:xfrm>
            <a:off x="381000" y="1696244"/>
            <a:ext cx="82296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Transact-SQL identifies variables and parameters with an </a:t>
            </a:r>
            <a:r>
              <a:rPr lang="en-US" sz="2000" b="1" dirty="0">
                <a:solidFill>
                  <a:srgbClr val="0099CC"/>
                </a:solidFill>
              </a:rPr>
              <a:t>@ symbol</a:t>
            </a:r>
            <a:r>
              <a:rPr lang="en-US" sz="2000" dirty="0" smtClean="0"/>
              <a:t>.</a:t>
            </a:r>
          </a:p>
          <a:p>
            <a:pPr marL="285750" indent="-285750">
              <a:buFont typeface="Arial" panose="020B0604020202020204" pitchFamily="34" charset="0"/>
              <a:buChar char="•"/>
            </a:pPr>
            <a:r>
              <a:rPr lang="en-US" sz="2000" dirty="0" smtClean="0"/>
              <a:t>Thus</a:t>
            </a:r>
            <a:r>
              <a:rPr lang="en-US" sz="2000" dirty="0"/>
              <a:t>, </a:t>
            </a:r>
            <a:r>
              <a:rPr lang="en-US" sz="2000" dirty="0" err="1"/>
              <a:t>WorkID</a:t>
            </a:r>
            <a:r>
              <a:rPr lang="en-US" sz="2000" dirty="0"/>
              <a:t> is a </a:t>
            </a:r>
            <a:r>
              <a:rPr lang="en-US" sz="2000" dirty="0" smtClean="0"/>
              <a:t>column name</a:t>
            </a:r>
            <a:r>
              <a:rPr lang="en-US" sz="2000" dirty="0"/>
              <a:t>, but @</a:t>
            </a:r>
            <a:r>
              <a:rPr lang="en-US" sz="2000" dirty="0" err="1"/>
              <a:t>WorkID</a:t>
            </a:r>
            <a:r>
              <a:rPr lang="en-US" sz="2000" dirty="0"/>
              <a:t> is a Transact-SQL variable or parameter</a:t>
            </a:r>
            <a:r>
              <a:rPr lang="en-US" sz="2000" dirty="0" smtClean="0"/>
              <a:t>.</a:t>
            </a:r>
          </a:p>
          <a:p>
            <a:pPr marL="285750" indent="-285750">
              <a:buFont typeface="Arial" panose="020B0604020202020204" pitchFamily="34" charset="0"/>
              <a:buChar char="•"/>
            </a:pPr>
            <a:r>
              <a:rPr lang="en-US" sz="2000" dirty="0" smtClean="0"/>
              <a:t>A </a:t>
            </a:r>
            <a:r>
              <a:rPr lang="en-US" sz="2000" b="1" dirty="0">
                <a:solidFill>
                  <a:srgbClr val="0099CC"/>
                </a:solidFill>
              </a:rPr>
              <a:t>parameter</a:t>
            </a:r>
            <a:r>
              <a:rPr lang="en-US" sz="2000" b="1" dirty="0"/>
              <a:t> </a:t>
            </a:r>
            <a:r>
              <a:rPr lang="en-US" sz="2000" dirty="0"/>
              <a:t>is a value that </a:t>
            </a:r>
            <a:r>
              <a:rPr lang="en-US" sz="2000" dirty="0" smtClean="0"/>
              <a:t>is passed </a:t>
            </a:r>
            <a:r>
              <a:rPr lang="en-US" sz="2000" dirty="0"/>
              <a:t>to a stored procedure when it is called</a:t>
            </a:r>
            <a:r>
              <a:rPr lang="en-US" sz="2000" dirty="0" smtClean="0"/>
              <a:t>.</a:t>
            </a:r>
          </a:p>
          <a:p>
            <a:pPr marL="285750" indent="-285750">
              <a:buFont typeface="Arial" panose="020B0604020202020204" pitchFamily="34" charset="0"/>
              <a:buChar char="•"/>
            </a:pPr>
            <a:r>
              <a:rPr lang="en-US" sz="2000" dirty="0" smtClean="0"/>
              <a:t>A </a:t>
            </a:r>
            <a:r>
              <a:rPr lang="en-US" sz="2000" b="1" dirty="0">
                <a:solidFill>
                  <a:srgbClr val="0099CC"/>
                </a:solidFill>
              </a:rPr>
              <a:t>variable</a:t>
            </a:r>
            <a:r>
              <a:rPr lang="en-US" sz="2000" b="1" dirty="0"/>
              <a:t> </a:t>
            </a:r>
            <a:r>
              <a:rPr lang="en-US" sz="2000" dirty="0"/>
              <a:t>is a value used within a stored </a:t>
            </a:r>
            <a:r>
              <a:rPr lang="en-US" sz="2000" dirty="0" smtClean="0"/>
              <a:t>procedure or </a:t>
            </a:r>
            <a:r>
              <a:rPr lang="en-US" sz="2000" dirty="0"/>
              <a:t>trigger itself</a:t>
            </a:r>
            <a:r>
              <a:rPr lang="en-US" sz="2000" dirty="0" smtClean="0"/>
              <a:t>.</a:t>
            </a:r>
          </a:p>
          <a:p>
            <a:pPr marL="285750" indent="-285750">
              <a:buFont typeface="Arial" panose="020B0604020202020204" pitchFamily="34" charset="0"/>
              <a:buChar char="•"/>
            </a:pPr>
            <a:r>
              <a:rPr lang="en-US" sz="2000" dirty="0" smtClean="0"/>
              <a:t>Comments </a:t>
            </a:r>
            <a:r>
              <a:rPr lang="en-US" sz="2000" dirty="0"/>
              <a:t>in Transact-SQL are </a:t>
            </a:r>
            <a:r>
              <a:rPr lang="en-US" sz="2000" dirty="0" smtClean="0"/>
              <a:t>either:</a:t>
            </a:r>
          </a:p>
          <a:p>
            <a:pPr marL="742950" lvl="1" indent="-285750">
              <a:buFont typeface="Arial" panose="020B0604020202020204" pitchFamily="34" charset="0"/>
              <a:buChar char="•"/>
            </a:pPr>
            <a:r>
              <a:rPr lang="en-US" sz="2000" dirty="0" smtClean="0"/>
              <a:t>Enclosed </a:t>
            </a:r>
            <a:r>
              <a:rPr lang="en-US" sz="2000" dirty="0"/>
              <a:t>in </a:t>
            </a:r>
            <a:r>
              <a:rPr lang="en-US" sz="2000" b="1" dirty="0">
                <a:solidFill>
                  <a:srgbClr val="0099CC"/>
                </a:solidFill>
              </a:rPr>
              <a:t>/* (slash asterisk) </a:t>
            </a:r>
            <a:r>
              <a:rPr lang="en-US" sz="2000" b="1" dirty="0" smtClean="0">
                <a:solidFill>
                  <a:srgbClr val="0099CC"/>
                </a:solidFill>
              </a:rPr>
              <a:t>and */ </a:t>
            </a:r>
            <a:r>
              <a:rPr lang="en-US" sz="2000" b="1" dirty="0">
                <a:solidFill>
                  <a:srgbClr val="0099CC"/>
                </a:solidFill>
              </a:rPr>
              <a:t>(asterisk slash) </a:t>
            </a:r>
            <a:r>
              <a:rPr lang="en-US" sz="2000" b="1" dirty="0" smtClean="0">
                <a:solidFill>
                  <a:srgbClr val="0099CC"/>
                </a:solidFill>
              </a:rPr>
              <a:t>signs</a:t>
            </a:r>
            <a:r>
              <a:rPr lang="en-US" sz="2000" dirty="0" smtClean="0"/>
              <a:t>.</a:t>
            </a:r>
            <a:endParaRPr lang="en-US" sz="2000" b="1" dirty="0" smtClean="0">
              <a:solidFill>
                <a:srgbClr val="0099CC"/>
              </a:solidFill>
            </a:endParaRPr>
          </a:p>
          <a:p>
            <a:pPr marL="742950" lvl="1" indent="-285750">
              <a:buFont typeface="Arial" panose="020B0604020202020204" pitchFamily="34" charset="0"/>
              <a:buChar char="•"/>
            </a:pPr>
            <a:r>
              <a:rPr lang="en-US" sz="2000" dirty="0" smtClean="0"/>
              <a:t>Follow </a:t>
            </a:r>
            <a:r>
              <a:rPr lang="en-US" sz="2000" dirty="0">
                <a:solidFill>
                  <a:srgbClr val="0099CC"/>
                </a:solidFill>
              </a:rPr>
              <a:t>-- (</a:t>
            </a:r>
            <a:r>
              <a:rPr lang="en-US" sz="2000" b="1" dirty="0">
                <a:solidFill>
                  <a:srgbClr val="0099CC"/>
                </a:solidFill>
              </a:rPr>
              <a:t>two dashes) </a:t>
            </a:r>
            <a:r>
              <a:rPr lang="en-US" sz="2000" dirty="0"/>
              <a:t>if they are restricted to one line.</a:t>
            </a:r>
          </a:p>
        </p:txBody>
      </p:sp>
    </p:spTree>
    <p:extLst>
      <p:ext uri="{BB962C8B-B14F-4D97-AF65-F5344CB8AC3E}">
        <p14:creationId xmlns:p14="http://schemas.microsoft.com/office/powerpoint/2010/main" val="1986308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07460" y="289878"/>
            <a:ext cx="3746342" cy="2072322"/>
          </a:xfrm>
          <a:prstGeom prst="rect">
            <a:avLst/>
          </a:prstGeom>
        </p:spPr>
      </p:pic>
      <p:sp>
        <p:nvSpPr>
          <p:cNvPr id="57346" name="Rectangle 2"/>
          <p:cNvSpPr>
            <a:spLocks noGrp="1" noChangeArrowheads="1"/>
          </p:cNvSpPr>
          <p:nvPr>
            <p:ph type="title"/>
          </p:nvPr>
        </p:nvSpPr>
        <p:spPr>
          <a:xfrm>
            <a:off x="457200" y="274638"/>
            <a:ext cx="3217863" cy="2468562"/>
          </a:xfrm>
        </p:spPr>
        <p:txBody>
          <a:bodyPr/>
          <a:lstStyle/>
          <a:p>
            <a:pPr eaLnBrk="1" hangingPunct="1"/>
            <a:r>
              <a:rPr lang="en-US" dirty="0" smtClean="0"/>
              <a:t>Application Logic:</a:t>
            </a:r>
            <a:br>
              <a:rPr lang="en-US" dirty="0" smtClean="0"/>
            </a:br>
            <a:r>
              <a:rPr lang="en-US" sz="2800" dirty="0" smtClean="0"/>
              <a:t>T-SQL Control of Flow Statements</a:t>
            </a:r>
            <a:endParaRPr lang="en-US" sz="3600" dirty="0" smtClean="0"/>
          </a:p>
        </p:txBody>
      </p:sp>
      <p:sp>
        <p:nvSpPr>
          <p:cNvPr id="57347" name="Rectangle 3"/>
          <p:cNvSpPr>
            <a:spLocks noGrp="1" noChangeArrowheads="1"/>
          </p:cNvSpPr>
          <p:nvPr>
            <p:ph idx="1"/>
          </p:nvPr>
        </p:nvSpPr>
        <p:spPr>
          <a:xfrm>
            <a:off x="457200" y="2819400"/>
            <a:ext cx="2971800" cy="3306763"/>
          </a:xfrm>
        </p:spPr>
        <p:txBody>
          <a:bodyPr/>
          <a:lstStyle/>
          <a:p>
            <a:pPr eaLnBrk="1" hangingPunct="1"/>
            <a:r>
              <a:rPr lang="en-US" sz="2800" dirty="0" smtClean="0"/>
              <a:t>IF…ELSE</a:t>
            </a:r>
          </a:p>
          <a:p>
            <a:pPr eaLnBrk="1" hangingPunct="1"/>
            <a:r>
              <a:rPr lang="en-US" sz="2800" dirty="0" smtClean="0"/>
              <a:t>BEGIN</a:t>
            </a:r>
            <a:r>
              <a:rPr lang="en-US" sz="2800" dirty="0" smtClean="0">
                <a:cs typeface="Arial" panose="020B0604020202020204" pitchFamily="34" charset="0"/>
              </a:rPr>
              <a:t>…</a:t>
            </a:r>
            <a:r>
              <a:rPr lang="en-US" sz="2800" dirty="0" smtClean="0"/>
              <a:t>END</a:t>
            </a:r>
          </a:p>
          <a:p>
            <a:pPr eaLnBrk="1" hangingPunct="1"/>
            <a:r>
              <a:rPr lang="en-US" sz="2800" dirty="0" smtClean="0"/>
              <a:t>WHILE</a:t>
            </a:r>
          </a:p>
          <a:p>
            <a:pPr eaLnBrk="1" hangingPunct="1"/>
            <a:r>
              <a:rPr lang="en-US" sz="2800" dirty="0" smtClean="0"/>
              <a:t>RETURN</a:t>
            </a:r>
            <a:endParaRPr lang="en-US" sz="24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55</a:t>
            </a:fld>
            <a:endParaRPr lang="en-US" smtClean="0"/>
          </a:p>
          <a:p>
            <a:endParaRPr lang="en-US" dirty="0"/>
          </a:p>
        </p:txBody>
      </p:sp>
      <p:pic>
        <p:nvPicPr>
          <p:cNvPr id="3" name="Picture 2"/>
          <p:cNvPicPr>
            <a:picLocks noChangeAspect="1"/>
          </p:cNvPicPr>
          <p:nvPr/>
        </p:nvPicPr>
        <p:blipFill>
          <a:blip r:embed="rId4"/>
          <a:stretch>
            <a:fillRect/>
          </a:stretch>
        </p:blipFill>
        <p:spPr>
          <a:xfrm>
            <a:off x="3807460" y="2438400"/>
            <a:ext cx="4880282" cy="3035087"/>
          </a:xfrm>
          <a:prstGeom prst="rect">
            <a:avLst/>
          </a:prstGeom>
        </p:spPr>
      </p:pic>
    </p:spTree>
    <p:extLst>
      <p:ext uri="{BB962C8B-B14F-4D97-AF65-F5344CB8AC3E}">
        <p14:creationId xmlns:p14="http://schemas.microsoft.com/office/powerpoint/2010/main" val="2674731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7"/>
            <a:ext cx="3276600" cy="2574925"/>
          </a:xfrm>
        </p:spPr>
        <p:txBody>
          <a:bodyPr/>
          <a:lstStyle/>
          <a:p>
            <a:pPr eaLnBrk="1" hangingPunct="1"/>
            <a:r>
              <a:rPr lang="en-US" dirty="0" smtClean="0"/>
              <a:t>Application Logic:</a:t>
            </a:r>
            <a:br>
              <a:rPr lang="en-US" dirty="0" smtClean="0"/>
            </a:br>
            <a:r>
              <a:rPr lang="en-US" sz="3600" dirty="0" smtClean="0"/>
              <a:t>T-SQL Cursor Statements</a:t>
            </a:r>
          </a:p>
        </p:txBody>
      </p:sp>
      <p:sp>
        <p:nvSpPr>
          <p:cNvPr id="58371" name="Rectangle 3"/>
          <p:cNvSpPr>
            <a:spLocks noGrp="1" noChangeArrowheads="1"/>
          </p:cNvSpPr>
          <p:nvPr>
            <p:ph idx="1"/>
          </p:nvPr>
        </p:nvSpPr>
        <p:spPr>
          <a:xfrm>
            <a:off x="457200" y="2971800"/>
            <a:ext cx="3886200" cy="3154363"/>
          </a:xfrm>
        </p:spPr>
        <p:txBody>
          <a:bodyPr/>
          <a:lstStyle/>
          <a:p>
            <a:pPr eaLnBrk="1" hangingPunct="1"/>
            <a:r>
              <a:rPr lang="en-US" sz="2400" dirty="0" smtClean="0"/>
              <a:t>DECLARE CURSOR</a:t>
            </a:r>
          </a:p>
          <a:p>
            <a:pPr eaLnBrk="1" hangingPunct="1"/>
            <a:r>
              <a:rPr lang="en-US" sz="2400" dirty="0" smtClean="0"/>
              <a:t>OPEN</a:t>
            </a:r>
          </a:p>
          <a:p>
            <a:pPr eaLnBrk="1" hangingPunct="1"/>
            <a:r>
              <a:rPr lang="en-US" sz="2400" dirty="0" smtClean="0"/>
              <a:t>FETCH</a:t>
            </a:r>
          </a:p>
          <a:p>
            <a:pPr eaLnBrk="1" hangingPunct="1"/>
            <a:r>
              <a:rPr lang="en-US" sz="2400" dirty="0" smtClean="0"/>
              <a:t>CLOSE</a:t>
            </a:r>
          </a:p>
          <a:p>
            <a:pPr eaLnBrk="1" hangingPunct="1"/>
            <a:r>
              <a:rPr lang="en-US" sz="2400" dirty="0" smtClean="0"/>
              <a:t>DEALLOCATE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56</a:t>
            </a:fld>
            <a:endParaRPr lang="en-US" smtClean="0"/>
          </a:p>
          <a:p>
            <a:endParaRPr lang="en-US" dirty="0"/>
          </a:p>
        </p:txBody>
      </p:sp>
      <p:pic>
        <p:nvPicPr>
          <p:cNvPr id="3" name="Picture 2"/>
          <p:cNvPicPr>
            <a:picLocks noChangeAspect="1"/>
          </p:cNvPicPr>
          <p:nvPr/>
        </p:nvPicPr>
        <p:blipFill>
          <a:blip r:embed="rId3"/>
          <a:stretch>
            <a:fillRect/>
          </a:stretch>
        </p:blipFill>
        <p:spPr>
          <a:xfrm>
            <a:off x="3886200" y="409653"/>
            <a:ext cx="5085524" cy="344409"/>
          </a:xfrm>
          <a:prstGeom prst="rect">
            <a:avLst/>
          </a:prstGeom>
        </p:spPr>
      </p:pic>
      <p:pic>
        <p:nvPicPr>
          <p:cNvPr id="4" name="Picture 3"/>
          <p:cNvPicPr>
            <a:picLocks noChangeAspect="1"/>
          </p:cNvPicPr>
          <p:nvPr/>
        </p:nvPicPr>
        <p:blipFill>
          <a:blip r:embed="rId4"/>
          <a:stretch>
            <a:fillRect/>
          </a:stretch>
        </p:blipFill>
        <p:spPr>
          <a:xfrm>
            <a:off x="3886200" y="914401"/>
            <a:ext cx="5076567" cy="441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7"/>
            <a:ext cx="3276600" cy="2574925"/>
          </a:xfrm>
        </p:spPr>
        <p:txBody>
          <a:bodyPr/>
          <a:lstStyle/>
          <a:p>
            <a:pPr eaLnBrk="1" hangingPunct="1"/>
            <a:r>
              <a:rPr lang="en-US" dirty="0" smtClean="0"/>
              <a:t>Application Logic:</a:t>
            </a:r>
            <a:br>
              <a:rPr lang="en-US" dirty="0" smtClean="0"/>
            </a:br>
            <a:r>
              <a:rPr lang="en-US" sz="3600" dirty="0" smtClean="0"/>
              <a:t>T-SQL Output Statements</a:t>
            </a:r>
          </a:p>
        </p:txBody>
      </p:sp>
      <p:sp>
        <p:nvSpPr>
          <p:cNvPr id="58371" name="Rectangle 3"/>
          <p:cNvSpPr>
            <a:spLocks noGrp="1" noChangeArrowheads="1"/>
          </p:cNvSpPr>
          <p:nvPr>
            <p:ph idx="1"/>
          </p:nvPr>
        </p:nvSpPr>
        <p:spPr>
          <a:xfrm>
            <a:off x="457200" y="2971800"/>
            <a:ext cx="3276600" cy="3154363"/>
          </a:xfrm>
        </p:spPr>
        <p:txBody>
          <a:bodyPr/>
          <a:lstStyle/>
          <a:p>
            <a:pPr eaLnBrk="1" hangingPunct="1"/>
            <a:r>
              <a:rPr lang="en-US" sz="2400" dirty="0" smtClean="0"/>
              <a:t>PRINT</a:t>
            </a:r>
          </a:p>
          <a:p>
            <a:pPr eaLnBrk="1" hangingPunct="1"/>
            <a:r>
              <a:rPr lang="en-US" sz="2400" dirty="0" smtClean="0"/>
              <a:t>CONVERT Function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57</a:t>
            </a:fld>
            <a:endParaRPr lang="en-US" smtClean="0"/>
          </a:p>
          <a:p>
            <a:endParaRPr lang="en-US" dirty="0"/>
          </a:p>
        </p:txBody>
      </p:sp>
      <p:pic>
        <p:nvPicPr>
          <p:cNvPr id="3" name="Picture 2"/>
          <p:cNvPicPr>
            <a:picLocks noChangeAspect="1"/>
          </p:cNvPicPr>
          <p:nvPr/>
        </p:nvPicPr>
        <p:blipFill>
          <a:blip r:embed="rId3"/>
          <a:stretch>
            <a:fillRect/>
          </a:stretch>
        </p:blipFill>
        <p:spPr>
          <a:xfrm>
            <a:off x="3886200" y="409653"/>
            <a:ext cx="5085524" cy="344409"/>
          </a:xfrm>
          <a:prstGeom prst="rect">
            <a:avLst/>
          </a:prstGeom>
        </p:spPr>
      </p:pic>
      <p:pic>
        <p:nvPicPr>
          <p:cNvPr id="4" name="Picture 3"/>
          <p:cNvPicPr>
            <a:picLocks noChangeAspect="1"/>
          </p:cNvPicPr>
          <p:nvPr/>
        </p:nvPicPr>
        <p:blipFill>
          <a:blip r:embed="rId4"/>
          <a:stretch>
            <a:fillRect/>
          </a:stretch>
        </p:blipFill>
        <p:spPr>
          <a:xfrm>
            <a:off x="3886200" y="914401"/>
            <a:ext cx="5076567" cy="4419600"/>
          </a:xfrm>
          <a:prstGeom prst="rect">
            <a:avLst/>
          </a:prstGeom>
        </p:spPr>
      </p:pic>
    </p:spTree>
    <p:extLst>
      <p:ext uri="{BB962C8B-B14F-4D97-AF65-F5344CB8AC3E}">
        <p14:creationId xmlns:p14="http://schemas.microsoft.com/office/powerpoint/2010/main" val="183786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dirty="0" smtClean="0"/>
              <a:t>SQL/Persistent Stored Modules </a:t>
            </a:r>
            <a:r>
              <a:rPr lang="en-US" sz="2800" dirty="0" smtClean="0"/>
              <a:t>(SQL/PSM)</a:t>
            </a:r>
          </a:p>
        </p:txBody>
      </p:sp>
      <p:sp>
        <p:nvSpPr>
          <p:cNvPr id="62467" name="Rectangle 3"/>
          <p:cNvSpPr>
            <a:spLocks noGrp="1" noChangeArrowheads="1"/>
          </p:cNvSpPr>
          <p:nvPr>
            <p:ph idx="1"/>
          </p:nvPr>
        </p:nvSpPr>
        <p:spPr/>
        <p:txBody>
          <a:bodyPr/>
          <a:lstStyle/>
          <a:p>
            <a:pPr eaLnBrk="1" hangingPunct="1"/>
            <a:r>
              <a:rPr lang="en-US" sz="2400" b="1" dirty="0" smtClean="0">
                <a:solidFill>
                  <a:srgbClr val="0099CC"/>
                </a:solidFill>
              </a:rPr>
              <a:t>SQL/Persistent Stored Modules (SQL/PSM) </a:t>
            </a:r>
            <a:r>
              <a:rPr lang="en-US" sz="2400" dirty="0" smtClean="0"/>
              <a:t>is an ANSI/ISO standard for embedding procedural programming functionality into SQL</a:t>
            </a:r>
          </a:p>
          <a:p>
            <a:pPr eaLnBrk="1" hangingPunct="1"/>
            <a:r>
              <a:rPr lang="en-US" sz="2400" dirty="0" smtClean="0"/>
              <a:t>Each DBMS product implements SQL/PSM in a different way, with some closer to the standard than others.</a:t>
            </a:r>
          </a:p>
          <a:p>
            <a:pPr lvl="1" eaLnBrk="1" hangingPunct="1"/>
            <a:r>
              <a:rPr lang="en-US" sz="2000" dirty="0" smtClean="0"/>
              <a:t>Microsoft SQL Server 2014 calls its version </a:t>
            </a:r>
            <a:r>
              <a:rPr lang="en-US" sz="2000" b="1" dirty="0" smtClean="0">
                <a:solidFill>
                  <a:srgbClr val="0099CC"/>
                </a:solidFill>
              </a:rPr>
              <a:t>Transact-SQL (T-SQL)</a:t>
            </a:r>
            <a:r>
              <a:rPr lang="en-US" sz="2000" dirty="0" smtClean="0"/>
              <a:t>.</a:t>
            </a:r>
            <a:endParaRPr lang="en-US" sz="2000" b="1" dirty="0" smtClean="0">
              <a:solidFill>
                <a:srgbClr val="0099CC"/>
              </a:solidFill>
            </a:endParaRPr>
          </a:p>
          <a:p>
            <a:pPr lvl="1" eaLnBrk="1" hangingPunct="1"/>
            <a:r>
              <a:rPr lang="en-US" sz="2000" dirty="0" smtClean="0"/>
              <a:t>Oracle Database 11g Release 2 calls its variant </a:t>
            </a:r>
            <a:r>
              <a:rPr lang="en-US" sz="2000" b="1" dirty="0" smtClean="0">
                <a:solidFill>
                  <a:srgbClr val="0099CC"/>
                </a:solidFill>
              </a:rPr>
              <a:t>Procedural Language/SQL (PL/SQL)</a:t>
            </a:r>
            <a:r>
              <a:rPr lang="en-US" sz="1400" dirty="0" smtClean="0"/>
              <a:t>.</a:t>
            </a:r>
            <a:endParaRPr lang="en-US" sz="1400" b="1" dirty="0" smtClean="0">
              <a:solidFill>
                <a:srgbClr val="0099CC"/>
              </a:solidFill>
              <a:latin typeface="Courier New" panose="02070309020205020404" pitchFamily="49" charset="0"/>
              <a:cs typeface="Courier New" panose="02070309020205020404" pitchFamily="49" charset="0"/>
            </a:endParaRPr>
          </a:p>
          <a:p>
            <a:pPr lvl="1" eaLnBrk="1" hangingPunct="1"/>
            <a:r>
              <a:rPr lang="en-US" sz="2000" dirty="0" smtClean="0"/>
              <a:t>MySQL 5.6 implements SQL/PSM, but has no special name for its variant of SQL.</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58</a:t>
            </a:fld>
            <a:endParaRPr lang="en-US" smtClean="0"/>
          </a:p>
          <a:p>
            <a:endParaRPr lang="en-US" dirty="0"/>
          </a:p>
        </p:txBody>
      </p:sp>
    </p:spTree>
    <p:extLst>
      <p:ext uri="{BB962C8B-B14F-4D97-AF65-F5344CB8AC3E}">
        <p14:creationId xmlns:p14="http://schemas.microsoft.com/office/powerpoint/2010/main" val="2541899697"/>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5" dur="500"/>
                                        <p:tgtEl>
                                          <p:spTgt spid="62467">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2467">
                                            <p:txEl>
                                              <p:pRg st="3" end="3"/>
                                            </p:txEl>
                                          </p:spTgt>
                                        </p:tgtEl>
                                        <p:attrNameLst>
                                          <p:attrName>style.visibility</p:attrName>
                                        </p:attrNameLst>
                                      </p:cBhvr>
                                      <p:to>
                                        <p:strVal val="visible"/>
                                      </p:to>
                                    </p:set>
                                    <p:animEffect transition="in" filter="slide(fromBottom)">
                                      <p:cBhvr>
                                        <p:cTn id="18" dur="500"/>
                                        <p:tgtEl>
                                          <p:spTgt spid="62467">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1" dur="5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1" y="4495799"/>
            <a:ext cx="8229600" cy="1192581"/>
          </a:xfrm>
          <a:prstGeom prst="rect">
            <a:avLst/>
          </a:prstGeom>
        </p:spPr>
      </p:pic>
      <p:sp>
        <p:nvSpPr>
          <p:cNvPr id="51202" name="Rectangle 2"/>
          <p:cNvSpPr>
            <a:spLocks noGrp="1" noChangeArrowheads="1"/>
          </p:cNvSpPr>
          <p:nvPr>
            <p:ph type="title"/>
          </p:nvPr>
        </p:nvSpPr>
        <p:spPr/>
        <p:txBody>
          <a:bodyPr/>
          <a:lstStyle/>
          <a:p>
            <a:pPr eaLnBrk="1" hangingPunct="1"/>
            <a:r>
              <a:rPr lang="en-US" dirty="0" smtClean="0"/>
              <a:t>User-Defined Functions</a:t>
            </a:r>
          </a:p>
        </p:txBody>
      </p:sp>
      <p:sp>
        <p:nvSpPr>
          <p:cNvPr id="64515" name="Rectangle 3"/>
          <p:cNvSpPr>
            <a:spLocks noGrp="1" noChangeArrowheads="1"/>
          </p:cNvSpPr>
          <p:nvPr>
            <p:ph idx="1"/>
          </p:nvPr>
        </p:nvSpPr>
        <p:spPr/>
        <p:txBody>
          <a:bodyPr/>
          <a:lstStyle/>
          <a:p>
            <a:pPr eaLnBrk="1" hangingPunct="1">
              <a:defRPr/>
            </a:pPr>
            <a:r>
              <a:rPr lang="en-US" sz="2400" dirty="0" smtClean="0"/>
              <a:t>A </a:t>
            </a:r>
            <a:r>
              <a:rPr lang="en-US" sz="2400" dirty="0" smtClean="0">
                <a:solidFill>
                  <a:srgbClr val="0099CC"/>
                </a:solidFill>
              </a:rPr>
              <a:t>user-defined function (stored function)</a:t>
            </a:r>
            <a:r>
              <a:rPr lang="en-US" sz="2400" dirty="0" smtClean="0"/>
              <a:t> is a stored set of SQL statements that:</a:t>
            </a:r>
          </a:p>
          <a:p>
            <a:pPr lvl="1"/>
            <a:r>
              <a:rPr lang="en-US" sz="2000" dirty="0" smtClean="0"/>
              <a:t>is </a:t>
            </a:r>
            <a:r>
              <a:rPr lang="en-US" sz="2000" i="1" dirty="0">
                <a:solidFill>
                  <a:srgbClr val="0099CC"/>
                </a:solidFill>
              </a:rPr>
              <a:t>called by name </a:t>
            </a:r>
            <a:r>
              <a:rPr lang="en-US" sz="2000" dirty="0"/>
              <a:t>from another SQL </a:t>
            </a:r>
            <a:r>
              <a:rPr lang="en-US" sz="2000" dirty="0" smtClean="0"/>
              <a:t>statement</a:t>
            </a:r>
            <a:endParaRPr lang="en-US" sz="2000" dirty="0"/>
          </a:p>
          <a:p>
            <a:pPr lvl="1"/>
            <a:r>
              <a:rPr lang="en-US" sz="2000" dirty="0" smtClean="0"/>
              <a:t>may </a:t>
            </a:r>
            <a:r>
              <a:rPr lang="en-US" sz="2000" dirty="0"/>
              <a:t>have </a:t>
            </a:r>
            <a:r>
              <a:rPr lang="en-US" sz="2000" i="1" dirty="0">
                <a:solidFill>
                  <a:srgbClr val="0099CC"/>
                </a:solidFill>
              </a:rPr>
              <a:t>input parameters </a:t>
            </a:r>
            <a:r>
              <a:rPr lang="en-US" sz="2000" dirty="0"/>
              <a:t>passed to it by the calling SQL statement, and</a:t>
            </a:r>
          </a:p>
          <a:p>
            <a:pPr lvl="1"/>
            <a:r>
              <a:rPr lang="en-US" sz="2000" i="1" dirty="0" smtClean="0">
                <a:solidFill>
                  <a:srgbClr val="0099CC"/>
                </a:solidFill>
              </a:rPr>
              <a:t>returns </a:t>
            </a:r>
            <a:r>
              <a:rPr lang="en-US" sz="2000" i="1" dirty="0">
                <a:solidFill>
                  <a:srgbClr val="0099CC"/>
                </a:solidFill>
              </a:rPr>
              <a:t>an output value </a:t>
            </a:r>
            <a:r>
              <a:rPr lang="en-US" sz="2000" dirty="0"/>
              <a:t>to the SQL statement </a:t>
            </a:r>
            <a:r>
              <a:rPr lang="en-US" sz="2000" dirty="0" smtClean="0"/>
              <a:t>that </a:t>
            </a:r>
            <a:r>
              <a:rPr lang="en-US" sz="2000" dirty="0"/>
              <a:t>called the function</a:t>
            </a:r>
            <a:r>
              <a:rPr lang="en-US" sz="2000" dirty="0" smtClean="0"/>
              <a:t>.</a:t>
            </a:r>
            <a:endParaRPr lang="en-US" sz="54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59</a:t>
            </a:fld>
            <a:endParaRPr lang="en-US" smtClean="0"/>
          </a:p>
          <a:p>
            <a:endParaRPr lang="en-US" dirty="0"/>
          </a:p>
        </p:txBody>
      </p:sp>
    </p:spTree>
    <p:extLst>
      <p:ext uri="{BB962C8B-B14F-4D97-AF65-F5344CB8AC3E}">
        <p14:creationId xmlns:p14="http://schemas.microsoft.com/office/powerpoint/2010/main" val="4087822069"/>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4515">
                                            <p:txEl>
                                              <p:pRg st="1" end="1"/>
                                            </p:txEl>
                                          </p:spTgt>
                                        </p:tgtEl>
                                        <p:attrNameLst>
                                          <p:attrName>style.visibility</p:attrName>
                                        </p:attrNameLst>
                                      </p:cBhvr>
                                      <p:to>
                                        <p:strVal val="visible"/>
                                      </p:to>
                                    </p:set>
                                    <p:animEffect transition="in" filter="slide(fromBottom)">
                                      <p:cBhvr>
                                        <p:cTn id="10" dur="500"/>
                                        <p:tgtEl>
                                          <p:spTgt spid="6451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animEffect transition="in" filter="slide(fromBottom)">
                                      <p:cBhvr>
                                        <p:cTn id="13" dur="500"/>
                                        <p:tgtEl>
                                          <p:spTgt spid="6451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6"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View Ridge Gallery</a:t>
            </a:r>
          </a:p>
        </p:txBody>
      </p:sp>
      <p:sp>
        <p:nvSpPr>
          <p:cNvPr id="5123" name="Rectangle 3"/>
          <p:cNvSpPr>
            <a:spLocks noGrp="1" noChangeArrowheads="1"/>
          </p:cNvSpPr>
          <p:nvPr>
            <p:ph idx="1"/>
          </p:nvPr>
        </p:nvSpPr>
        <p:spPr/>
        <p:txBody>
          <a:bodyPr/>
          <a:lstStyle/>
          <a:p>
            <a:pPr eaLnBrk="1" hangingPunct="1"/>
            <a:r>
              <a:rPr lang="en-US" sz="2800" smtClean="0"/>
              <a:t>View Ridge Gallery is a small art gallery that has been in business for 30 years. </a:t>
            </a:r>
          </a:p>
          <a:p>
            <a:pPr eaLnBrk="1" hangingPunct="1"/>
            <a:r>
              <a:rPr lang="en-US" sz="2800" smtClean="0"/>
              <a:t>It sells contemporary European and </a:t>
            </a:r>
            <a:br>
              <a:rPr lang="en-US" sz="2800" smtClean="0"/>
            </a:br>
            <a:r>
              <a:rPr lang="en-US" sz="2800" smtClean="0"/>
              <a:t>North American fine art.</a:t>
            </a:r>
          </a:p>
          <a:p>
            <a:pPr eaLnBrk="1" hangingPunct="1"/>
            <a:r>
              <a:rPr lang="en-US" sz="2800" smtClean="0"/>
              <a:t>View Ridge has one owner, </a:t>
            </a:r>
            <a:br>
              <a:rPr lang="en-US" sz="2800" smtClean="0"/>
            </a:br>
            <a:r>
              <a:rPr lang="en-US" sz="2800" smtClean="0"/>
              <a:t>three salespeople, and two workers.</a:t>
            </a:r>
          </a:p>
          <a:p>
            <a:pPr eaLnBrk="1" hangingPunct="1"/>
            <a:r>
              <a:rPr lang="en-US" sz="2800" smtClean="0"/>
              <a:t>View Ridge owns all of the art that it sells; </a:t>
            </a:r>
            <a:br>
              <a:rPr lang="en-US" sz="2800" smtClean="0"/>
            </a:br>
            <a:r>
              <a:rPr lang="en-US" sz="2800" smtClean="0"/>
              <a:t>it holds no items on a consignment basis.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a:t>
            </a:fld>
            <a:endParaRPr lang="en-US" smtClean="0"/>
          </a:p>
          <a:p>
            <a:endParaRPr lang="en-US" dirty="0"/>
          </a:p>
        </p:txBody>
      </p:sp>
    </p:spTree>
    <p:extLst>
      <p:ext uri="{BB962C8B-B14F-4D97-AF65-F5344CB8AC3E}">
        <p14:creationId xmlns:p14="http://schemas.microsoft.com/office/powerpoint/2010/main" val="1626435672"/>
      </p:ext>
    </p:extLst>
  </p:cSld>
  <p:clrMapOvr>
    <a:masterClrMapping/>
  </p:clrMapOvr>
  <p:transition>
    <p:pull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59502"/>
            <a:ext cx="8230049" cy="4384098"/>
          </a:xfrm>
          <a:prstGeom prst="rect">
            <a:avLst/>
          </a:prstGeom>
        </p:spPr>
      </p:pic>
      <p:sp>
        <p:nvSpPr>
          <p:cNvPr id="51202"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3200" dirty="0" smtClean="0"/>
              <a:t>The </a:t>
            </a:r>
            <a:r>
              <a:rPr lang="en-US" sz="3200" i="1" dirty="0" err="1" smtClean="0"/>
              <a:t>FirstNameFirst</a:t>
            </a:r>
            <a:r>
              <a:rPr lang="en-US" sz="3200" dirty="0" smtClean="0"/>
              <a:t> Function 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60</a:t>
            </a:fld>
            <a:endParaRPr lang="en-US" smtClean="0"/>
          </a:p>
          <a:p>
            <a:endParaRPr lang="en-US" dirty="0"/>
          </a:p>
        </p:txBody>
      </p:sp>
    </p:spTree>
    <p:extLst>
      <p:ext uri="{BB962C8B-B14F-4D97-AF65-F5344CB8AC3E}">
        <p14:creationId xmlns:p14="http://schemas.microsoft.com/office/powerpoint/2010/main" val="2355808321"/>
      </p:ext>
    </p:extLst>
  </p:cSld>
  <p:clrMapOvr>
    <a:masterClrMapping/>
  </p:clrMapOvr>
  <p:transition>
    <p:pull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2800" dirty="0" smtClean="0"/>
              <a:t>The </a:t>
            </a:r>
            <a:r>
              <a:rPr lang="en-US" sz="2800" i="1" dirty="0" err="1" smtClean="0"/>
              <a:t>FirstNameFirst</a:t>
            </a:r>
            <a:r>
              <a:rPr lang="en-US" sz="2800" dirty="0" smtClean="0"/>
              <a:t> Function II</a:t>
            </a:r>
            <a:endParaRPr lang="en-US" dirty="0" smtClean="0"/>
          </a:p>
        </p:txBody>
      </p:sp>
      <p:sp>
        <p:nvSpPr>
          <p:cNvPr id="43010" name="Rectangle 3"/>
          <p:cNvSpPr>
            <a:spLocks noGrp="1" noChangeArrowheads="1"/>
          </p:cNvSpPr>
          <p:nvPr>
            <p:ph idx="1"/>
          </p:nvPr>
        </p:nvSpPr>
        <p:spPr/>
        <p:txBody>
          <a:bodyPr/>
          <a:lstStyle/>
          <a:p>
            <a:pPr eaLnBrk="1" hangingPunct="1">
              <a:defRPr/>
            </a:pPr>
            <a:r>
              <a:rPr lang="en-US" dirty="0" smtClean="0"/>
              <a:t>Using the </a:t>
            </a:r>
            <a:r>
              <a:rPr lang="en-US" dirty="0" err="1" smtClean="0"/>
              <a:t>FirstNameFirst</a:t>
            </a:r>
            <a:r>
              <a:rPr lang="en-US" dirty="0" smtClean="0"/>
              <a:t> function:</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61</a:t>
            </a:fld>
            <a:endParaRPr lang="en-US" smtClean="0"/>
          </a:p>
          <a:p>
            <a:endParaRPr lang="en-US" dirty="0"/>
          </a:p>
        </p:txBody>
      </p:sp>
      <p:pic>
        <p:nvPicPr>
          <p:cNvPr id="2" name="Picture 1"/>
          <p:cNvPicPr>
            <a:picLocks noChangeAspect="1"/>
          </p:cNvPicPr>
          <p:nvPr/>
        </p:nvPicPr>
        <p:blipFill>
          <a:blip r:embed="rId3"/>
          <a:stretch>
            <a:fillRect/>
          </a:stretch>
        </p:blipFill>
        <p:spPr>
          <a:xfrm>
            <a:off x="587302" y="2362200"/>
            <a:ext cx="8099498" cy="1548878"/>
          </a:xfrm>
          <a:prstGeom prst="rect">
            <a:avLst/>
          </a:prstGeom>
        </p:spPr>
      </p:pic>
    </p:spTree>
    <p:extLst>
      <p:ext uri="{BB962C8B-B14F-4D97-AF65-F5344CB8AC3E}">
        <p14:creationId xmlns:p14="http://schemas.microsoft.com/office/powerpoint/2010/main" val="453984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2800" dirty="0" smtClean="0"/>
              <a:t>The </a:t>
            </a:r>
            <a:r>
              <a:rPr lang="en-US" sz="2800" i="1" dirty="0" err="1" smtClean="0"/>
              <a:t>FirstNameFirst</a:t>
            </a:r>
            <a:r>
              <a:rPr lang="en-US" sz="2800" dirty="0" smtClean="0"/>
              <a:t> Function Results</a:t>
            </a:r>
            <a:endParaRPr lang="en-US"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62</a:t>
            </a:fld>
            <a:endParaRPr lang="en-US" smtClean="0"/>
          </a:p>
          <a:p>
            <a:endParaRPr lang="en-US" dirty="0"/>
          </a:p>
        </p:txBody>
      </p:sp>
      <p:pic>
        <p:nvPicPr>
          <p:cNvPr id="3" name="Picture 2"/>
          <p:cNvPicPr>
            <a:picLocks noChangeAspect="1"/>
          </p:cNvPicPr>
          <p:nvPr/>
        </p:nvPicPr>
        <p:blipFill>
          <a:blip r:embed="rId3"/>
          <a:stretch>
            <a:fillRect/>
          </a:stretch>
        </p:blipFill>
        <p:spPr>
          <a:xfrm>
            <a:off x="464820" y="1600200"/>
            <a:ext cx="8221980" cy="3275031"/>
          </a:xfrm>
          <a:prstGeom prst="rect">
            <a:avLst/>
          </a:prstGeom>
        </p:spPr>
      </p:pic>
    </p:spTree>
    <p:extLst>
      <p:ext uri="{BB962C8B-B14F-4D97-AF65-F5344CB8AC3E}">
        <p14:creationId xmlns:p14="http://schemas.microsoft.com/office/powerpoint/2010/main" val="903244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3600" dirty="0" smtClean="0"/>
              <a:t>Additional Character String Functions</a:t>
            </a:r>
          </a:p>
        </p:txBody>
      </p:sp>
      <p:sp>
        <p:nvSpPr>
          <p:cNvPr id="64515" name="Rectangle 3"/>
          <p:cNvSpPr>
            <a:spLocks noGrp="1" noChangeArrowheads="1"/>
          </p:cNvSpPr>
          <p:nvPr>
            <p:ph idx="1"/>
          </p:nvPr>
        </p:nvSpPr>
        <p:spPr/>
        <p:txBody>
          <a:bodyPr/>
          <a:lstStyle/>
          <a:p>
            <a:pPr eaLnBrk="1" hangingPunct="1">
              <a:defRPr/>
            </a:pPr>
            <a:r>
              <a:rPr lang="en-US" sz="2400" dirty="0" smtClean="0"/>
              <a:t>The </a:t>
            </a:r>
            <a:r>
              <a:rPr lang="en-US" sz="2400" dirty="0" smtClean="0">
                <a:solidFill>
                  <a:srgbClr val="0099CC"/>
                </a:solidFill>
              </a:rPr>
              <a:t>CHARINDEX function</a:t>
            </a:r>
            <a:r>
              <a:rPr lang="en-US" sz="2400" dirty="0" smtClean="0"/>
              <a:t> returns the numeric position of a character:</a:t>
            </a:r>
          </a:p>
          <a:p>
            <a:pPr eaLnBrk="1" hangingPunct="1">
              <a:defRPr/>
            </a:pPr>
            <a:endParaRPr lang="en-US" sz="2400" dirty="0"/>
          </a:p>
          <a:p>
            <a:pPr eaLnBrk="1" hangingPunct="1">
              <a:defRPr/>
            </a:pPr>
            <a:endParaRPr lang="en-US" sz="2400" dirty="0" smtClean="0"/>
          </a:p>
          <a:p>
            <a:pPr>
              <a:defRPr/>
            </a:pPr>
            <a:r>
              <a:rPr lang="en-US" sz="2400" dirty="0"/>
              <a:t>The </a:t>
            </a:r>
            <a:r>
              <a:rPr lang="en-US" sz="2400" dirty="0" smtClean="0">
                <a:solidFill>
                  <a:srgbClr val="0099CC"/>
                </a:solidFill>
              </a:rPr>
              <a:t>SUBSTRING </a:t>
            </a:r>
            <a:r>
              <a:rPr lang="en-US" sz="2400" dirty="0">
                <a:solidFill>
                  <a:srgbClr val="0099CC"/>
                </a:solidFill>
              </a:rPr>
              <a:t>function</a:t>
            </a:r>
            <a:r>
              <a:rPr lang="en-US" sz="2400" dirty="0"/>
              <a:t> returns </a:t>
            </a:r>
            <a:r>
              <a:rPr lang="en-US" sz="2400" dirty="0" smtClean="0"/>
              <a:t>a specified subset of the characters in a character string:</a:t>
            </a:r>
            <a:endParaRPr lang="en-US" sz="2400" dirty="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63</a:t>
            </a:fld>
            <a:endParaRPr lang="en-US" smtClean="0"/>
          </a:p>
          <a:p>
            <a:endParaRPr lang="en-US" dirty="0"/>
          </a:p>
        </p:txBody>
      </p:sp>
      <p:pic>
        <p:nvPicPr>
          <p:cNvPr id="2" name="Picture 1"/>
          <p:cNvPicPr>
            <a:picLocks noChangeAspect="1"/>
          </p:cNvPicPr>
          <p:nvPr/>
        </p:nvPicPr>
        <p:blipFill>
          <a:blip r:embed="rId3"/>
          <a:stretch>
            <a:fillRect/>
          </a:stretch>
        </p:blipFill>
        <p:spPr>
          <a:xfrm>
            <a:off x="510540" y="2514600"/>
            <a:ext cx="8176260" cy="178588"/>
          </a:xfrm>
          <a:prstGeom prst="rect">
            <a:avLst/>
          </a:prstGeom>
        </p:spPr>
      </p:pic>
      <p:pic>
        <p:nvPicPr>
          <p:cNvPr id="3" name="Picture 2"/>
          <p:cNvPicPr>
            <a:picLocks noChangeAspect="1"/>
          </p:cNvPicPr>
          <p:nvPr/>
        </p:nvPicPr>
        <p:blipFill>
          <a:blip r:embed="rId4"/>
          <a:stretch>
            <a:fillRect/>
          </a:stretch>
        </p:blipFill>
        <p:spPr>
          <a:xfrm>
            <a:off x="510541" y="4419600"/>
            <a:ext cx="6423660" cy="175053"/>
          </a:xfrm>
          <a:prstGeom prst="rect">
            <a:avLst/>
          </a:prstGeom>
        </p:spPr>
      </p:pic>
    </p:spTree>
    <p:extLst>
      <p:ext uri="{BB962C8B-B14F-4D97-AF65-F5344CB8AC3E}">
        <p14:creationId xmlns:p14="http://schemas.microsoft.com/office/powerpoint/2010/main" val="1395244247"/>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2"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2800" dirty="0" smtClean="0"/>
              <a:t>The </a:t>
            </a:r>
            <a:r>
              <a:rPr lang="en-US" sz="2800" i="1" dirty="0" err="1" smtClean="0"/>
              <a:t>GetLastNameCommaSeparated</a:t>
            </a:r>
            <a:r>
              <a:rPr lang="en-US" sz="2800" dirty="0" smtClean="0"/>
              <a:t> Function 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64</a:t>
            </a:fld>
            <a:endParaRPr lang="en-US" smtClean="0"/>
          </a:p>
          <a:p>
            <a:endParaRPr lang="en-US" dirty="0"/>
          </a:p>
        </p:txBody>
      </p:sp>
      <p:pic>
        <p:nvPicPr>
          <p:cNvPr id="3" name="Picture 2"/>
          <p:cNvPicPr>
            <a:picLocks noChangeAspect="1"/>
          </p:cNvPicPr>
          <p:nvPr/>
        </p:nvPicPr>
        <p:blipFill>
          <a:blip r:embed="rId3"/>
          <a:stretch>
            <a:fillRect/>
          </a:stretch>
        </p:blipFill>
        <p:spPr>
          <a:xfrm>
            <a:off x="464820" y="1501818"/>
            <a:ext cx="6934200" cy="4758647"/>
          </a:xfrm>
          <a:prstGeom prst="rect">
            <a:avLst/>
          </a:prstGeom>
        </p:spPr>
      </p:pic>
    </p:spTree>
    <p:extLst>
      <p:ext uri="{BB962C8B-B14F-4D97-AF65-F5344CB8AC3E}">
        <p14:creationId xmlns:p14="http://schemas.microsoft.com/office/powerpoint/2010/main" val="2074142419"/>
      </p:ext>
    </p:extLst>
  </p:cSld>
  <p:clrMapOvr>
    <a:masterClrMapping/>
  </p:clrMapOvr>
  <p:transition>
    <p:pull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87303" y="2362200"/>
            <a:ext cx="8099498" cy="1460331"/>
          </a:xfrm>
          <a:prstGeom prst="rect">
            <a:avLst/>
          </a:prstGeom>
        </p:spPr>
      </p:pic>
      <p:sp>
        <p:nvSpPr>
          <p:cNvPr id="32770" name="Rectangle 2"/>
          <p:cNvSpPr>
            <a:spLocks noGrp="1" noChangeArrowheads="1"/>
          </p:cNvSpPr>
          <p:nvPr>
            <p:ph type="title"/>
          </p:nvPr>
        </p:nvSpPr>
        <p:spPr/>
        <p:txBody>
          <a:bodyPr/>
          <a:lstStyle/>
          <a:p>
            <a:r>
              <a:rPr lang="en-US" dirty="0" smtClean="0"/>
              <a:t>User-Defined Functions</a:t>
            </a:r>
            <a:br>
              <a:rPr lang="en-US" dirty="0" smtClean="0"/>
            </a:br>
            <a:r>
              <a:rPr lang="en-US" sz="2800" dirty="0"/>
              <a:t>The </a:t>
            </a:r>
            <a:r>
              <a:rPr lang="en-US" sz="2800" i="1" dirty="0" err="1"/>
              <a:t>GetLastNameCommaSeparated</a:t>
            </a:r>
            <a:r>
              <a:rPr lang="en-US" sz="2800" dirty="0"/>
              <a:t> Function </a:t>
            </a:r>
            <a:r>
              <a:rPr lang="en-US" sz="2800" dirty="0" smtClean="0"/>
              <a:t>II</a:t>
            </a:r>
            <a:endParaRPr lang="en-US" dirty="0" smtClean="0"/>
          </a:p>
        </p:txBody>
      </p:sp>
      <p:sp>
        <p:nvSpPr>
          <p:cNvPr id="43010" name="Rectangle 3"/>
          <p:cNvSpPr>
            <a:spLocks noGrp="1" noChangeArrowheads="1"/>
          </p:cNvSpPr>
          <p:nvPr>
            <p:ph idx="1"/>
          </p:nvPr>
        </p:nvSpPr>
        <p:spPr/>
        <p:txBody>
          <a:bodyPr/>
          <a:lstStyle/>
          <a:p>
            <a:pPr eaLnBrk="1" hangingPunct="1">
              <a:defRPr/>
            </a:pPr>
            <a:r>
              <a:rPr lang="en-US" dirty="0" smtClean="0"/>
              <a:t>Using the </a:t>
            </a:r>
            <a:r>
              <a:rPr lang="en-US" dirty="0" err="1" smtClean="0"/>
              <a:t>FirstNameFirst</a:t>
            </a:r>
            <a:r>
              <a:rPr lang="en-US" dirty="0" smtClean="0"/>
              <a:t> function:</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65</a:t>
            </a:fld>
            <a:endParaRPr lang="en-US" smtClean="0"/>
          </a:p>
          <a:p>
            <a:endParaRPr lang="en-US" dirty="0"/>
          </a:p>
        </p:txBody>
      </p:sp>
    </p:spTree>
    <p:extLst>
      <p:ext uri="{BB962C8B-B14F-4D97-AF65-F5344CB8AC3E}">
        <p14:creationId xmlns:p14="http://schemas.microsoft.com/office/powerpoint/2010/main" val="1369461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74638"/>
            <a:ext cx="8229600" cy="1020762"/>
          </a:xfrm>
        </p:spPr>
        <p:txBody>
          <a:bodyPr/>
          <a:lstStyle/>
          <a:p>
            <a:r>
              <a:rPr lang="en-US" dirty="0" smtClean="0"/>
              <a:t>User-Defined Functions</a:t>
            </a:r>
            <a:r>
              <a:rPr lang="en-US" dirty="0"/>
              <a:t/>
            </a:r>
            <a:br>
              <a:rPr lang="en-US" dirty="0"/>
            </a:br>
            <a:r>
              <a:rPr lang="en-US" sz="2400" dirty="0" smtClean="0"/>
              <a:t>The </a:t>
            </a:r>
            <a:r>
              <a:rPr lang="en-US" sz="2400" i="1" dirty="0" err="1"/>
              <a:t>GetLastNameCommaSeparated</a:t>
            </a:r>
            <a:r>
              <a:rPr lang="en-US" sz="2400" dirty="0"/>
              <a:t> Function </a:t>
            </a:r>
            <a:r>
              <a:rPr lang="en-US" sz="2400" dirty="0" smtClean="0"/>
              <a:t>Results</a:t>
            </a:r>
            <a:endParaRPr lang="en-US" sz="40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66</a:t>
            </a:fld>
            <a:endParaRPr lang="en-US" smtClean="0"/>
          </a:p>
          <a:p>
            <a:endParaRPr lang="en-US" dirty="0"/>
          </a:p>
        </p:txBody>
      </p:sp>
      <p:pic>
        <p:nvPicPr>
          <p:cNvPr id="2" name="Picture 1"/>
          <p:cNvPicPr>
            <a:picLocks noChangeAspect="1"/>
          </p:cNvPicPr>
          <p:nvPr/>
        </p:nvPicPr>
        <p:blipFill>
          <a:blip r:embed="rId3"/>
          <a:stretch>
            <a:fillRect/>
          </a:stretch>
        </p:blipFill>
        <p:spPr>
          <a:xfrm>
            <a:off x="3359191" y="1363859"/>
            <a:ext cx="2425617" cy="4812906"/>
          </a:xfrm>
          <a:prstGeom prst="rect">
            <a:avLst/>
          </a:prstGeom>
        </p:spPr>
      </p:pic>
    </p:spTree>
    <p:extLst>
      <p:ext uri="{BB962C8B-B14F-4D97-AF65-F5344CB8AC3E}">
        <p14:creationId xmlns:p14="http://schemas.microsoft.com/office/powerpoint/2010/main" val="1370204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Stored Procedures</a:t>
            </a:r>
          </a:p>
        </p:txBody>
      </p:sp>
      <p:sp>
        <p:nvSpPr>
          <p:cNvPr id="60419" name="Rectangle 3"/>
          <p:cNvSpPr>
            <a:spLocks noGrp="1" noChangeArrowheads="1"/>
          </p:cNvSpPr>
          <p:nvPr>
            <p:ph idx="1"/>
          </p:nvPr>
        </p:nvSpPr>
        <p:spPr/>
        <p:txBody>
          <a:bodyPr/>
          <a:lstStyle/>
          <a:p>
            <a:pPr eaLnBrk="1" hangingPunct="1">
              <a:spcBef>
                <a:spcPts val="300"/>
              </a:spcBef>
            </a:pPr>
            <a:r>
              <a:rPr lang="en-US" sz="2400" smtClean="0"/>
              <a:t>A </a:t>
            </a:r>
            <a:r>
              <a:rPr lang="en-US" sz="2400" b="1" smtClean="0">
                <a:solidFill>
                  <a:srgbClr val="0099CC"/>
                </a:solidFill>
              </a:rPr>
              <a:t>stored procedure</a:t>
            </a:r>
            <a:r>
              <a:rPr lang="en-US" sz="2400" smtClean="0">
                <a:solidFill>
                  <a:srgbClr val="0099CC"/>
                </a:solidFill>
              </a:rPr>
              <a:t> </a:t>
            </a:r>
            <a:r>
              <a:rPr lang="en-US" sz="2400" smtClean="0"/>
              <a:t>is a compiled program stored within the database.</a:t>
            </a:r>
            <a:endParaRPr lang="en-US" sz="2400" smtClean="0">
              <a:solidFill>
                <a:srgbClr val="FF9900"/>
              </a:solidFill>
            </a:endParaRPr>
          </a:p>
          <a:p>
            <a:pPr lvl="1" eaLnBrk="1" hangingPunct="1">
              <a:spcBef>
                <a:spcPts val="300"/>
              </a:spcBef>
            </a:pPr>
            <a:r>
              <a:rPr lang="en-US" sz="2000" smtClean="0"/>
              <a:t>Transact-SQL surrounds basic SQL statements with programming constructs such as parameters, variables, and logic structures such as IF and WHILE.</a:t>
            </a:r>
          </a:p>
          <a:p>
            <a:pPr eaLnBrk="1" hangingPunct="1">
              <a:spcBef>
                <a:spcPts val="300"/>
              </a:spcBef>
            </a:pPr>
            <a:r>
              <a:rPr lang="en-US" sz="2400" smtClean="0"/>
              <a:t>Stored procedures are programs that can: </a:t>
            </a:r>
          </a:p>
          <a:p>
            <a:pPr lvl="1" eaLnBrk="1" hangingPunct="1">
              <a:spcBef>
                <a:spcPts val="300"/>
              </a:spcBef>
            </a:pPr>
            <a:r>
              <a:rPr lang="en-US" sz="2000" smtClean="0"/>
              <a:t>Have parameters.</a:t>
            </a:r>
          </a:p>
          <a:p>
            <a:pPr lvl="1" eaLnBrk="1" hangingPunct="1">
              <a:spcBef>
                <a:spcPts val="300"/>
              </a:spcBef>
            </a:pPr>
            <a:r>
              <a:rPr lang="en-US" sz="2000" smtClean="0"/>
              <a:t>Invoke other procedures and functions.</a:t>
            </a:r>
          </a:p>
          <a:p>
            <a:pPr lvl="1" eaLnBrk="1" hangingPunct="1">
              <a:spcBef>
                <a:spcPts val="300"/>
              </a:spcBef>
            </a:pPr>
            <a:r>
              <a:rPr lang="en-US" sz="2000" smtClean="0"/>
              <a:t>Return values.</a:t>
            </a:r>
          </a:p>
          <a:p>
            <a:pPr lvl="1" eaLnBrk="1" hangingPunct="1">
              <a:spcBef>
                <a:spcPts val="300"/>
              </a:spcBef>
            </a:pPr>
            <a:r>
              <a:rPr lang="en-US" sz="2000" smtClean="0"/>
              <a:t>Raise exceptions.</a:t>
            </a:r>
          </a:p>
          <a:p>
            <a:pPr eaLnBrk="1" hangingPunct="1">
              <a:spcBef>
                <a:spcPts val="300"/>
              </a:spcBef>
            </a:pPr>
            <a:r>
              <a:rPr lang="en-US" sz="2400" smtClean="0"/>
              <a:t>Creating stored procedures:</a:t>
            </a:r>
          </a:p>
          <a:p>
            <a:pPr lvl="1" eaLnBrk="1" hangingPunct="1">
              <a:spcBef>
                <a:spcPts val="300"/>
              </a:spcBef>
            </a:pPr>
            <a:r>
              <a:rPr lang="en-US" sz="2000" smtClean="0"/>
              <a:t>Write a stored procedure in a text file and process the commands using the Microsoft SQL Server Management Studio.</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67</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68</a:t>
            </a:fld>
            <a:endParaRPr lang="en-US" smtClean="0"/>
          </a:p>
          <a:p>
            <a:endParaRPr lang="en-US" dirty="0"/>
          </a:p>
        </p:txBody>
      </p:sp>
      <p:pic>
        <p:nvPicPr>
          <p:cNvPr id="2" name="Picture 1"/>
          <p:cNvPicPr>
            <a:picLocks noChangeAspect="1"/>
          </p:cNvPicPr>
          <p:nvPr/>
        </p:nvPicPr>
        <p:blipFill>
          <a:blip r:embed="rId3"/>
          <a:stretch>
            <a:fillRect/>
          </a:stretch>
        </p:blipFill>
        <p:spPr>
          <a:xfrm>
            <a:off x="990601" y="304801"/>
            <a:ext cx="5190118" cy="4648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69</a:t>
            </a:fld>
            <a:endParaRPr lang="en-US" smtClean="0"/>
          </a:p>
          <a:p>
            <a:endParaRPr lang="en-US" dirty="0"/>
          </a:p>
        </p:txBody>
      </p:sp>
      <p:pic>
        <p:nvPicPr>
          <p:cNvPr id="7" name="Picture 6"/>
          <p:cNvPicPr>
            <a:picLocks noChangeAspect="1"/>
          </p:cNvPicPr>
          <p:nvPr/>
        </p:nvPicPr>
        <p:blipFill>
          <a:blip r:embed="rId3"/>
          <a:stretch>
            <a:fillRect/>
          </a:stretch>
        </p:blipFill>
        <p:spPr>
          <a:xfrm>
            <a:off x="990600" y="281940"/>
            <a:ext cx="5180533" cy="58165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3999"/>
            <a:ext cx="8229600" cy="4260955"/>
          </a:xfrm>
          <a:prstGeom prst="rect">
            <a:avLst/>
          </a:prstGeom>
        </p:spPr>
      </p:pic>
      <p:sp>
        <p:nvSpPr>
          <p:cNvPr id="66562" name="Rectangle 2"/>
          <p:cNvSpPr>
            <a:spLocks noGrp="1" noChangeArrowheads="1"/>
          </p:cNvSpPr>
          <p:nvPr>
            <p:ph type="title"/>
          </p:nvPr>
        </p:nvSpPr>
        <p:spPr/>
        <p:txBody>
          <a:bodyPr/>
          <a:lstStyle/>
          <a:p>
            <a:pPr eaLnBrk="1" hangingPunct="1"/>
            <a:r>
              <a:rPr lang="en-US" dirty="0" smtClean="0"/>
              <a:t>VRG Application Requirements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10A-</a:t>
            </a:r>
            <a:fld id="{EAC31451-F9A4-42D9-8E8C-62A2E9F934FD}" type="slidenum">
              <a:rPr lang="en-US" smtClean="0"/>
              <a:pPr/>
              <a:t>7</a:t>
            </a:fld>
            <a:endParaRPr lang="en-US" smtClean="0"/>
          </a:p>
          <a:p>
            <a:endParaRPr lang="en-US" dirty="0"/>
          </a:p>
        </p:txBody>
      </p:sp>
    </p:spTree>
    <p:extLst>
      <p:ext uri="{BB962C8B-B14F-4D97-AF65-F5344CB8AC3E}">
        <p14:creationId xmlns:p14="http://schemas.microsoft.com/office/powerpoint/2010/main" val="1600718780"/>
      </p:ext>
    </p:extLst>
  </p:cSld>
  <p:clrMapOvr>
    <a:masterClrMapping/>
  </p:clrMapOvr>
  <p:transition>
    <p:pull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3659" y="1473857"/>
            <a:ext cx="8223142" cy="4485904"/>
          </a:xfrm>
          <a:prstGeom prst="rect">
            <a:avLst/>
          </a:prstGeom>
        </p:spPr>
      </p:pic>
      <p:sp>
        <p:nvSpPr>
          <p:cNvPr id="63491" name="Rectangle 2"/>
          <p:cNvSpPr>
            <a:spLocks noGrp="1" noChangeArrowheads="1"/>
          </p:cNvSpPr>
          <p:nvPr>
            <p:ph type="title"/>
          </p:nvPr>
        </p:nvSpPr>
        <p:spPr/>
        <p:txBody>
          <a:bodyPr/>
          <a:lstStyle/>
          <a:p>
            <a:pPr eaLnBrk="1" hangingPunct="1"/>
            <a:r>
              <a:rPr lang="en-US" smtClean="0"/>
              <a:t>Running Stored Procedures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70</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Triggers</a:t>
            </a:r>
          </a:p>
        </p:txBody>
      </p:sp>
      <p:sp>
        <p:nvSpPr>
          <p:cNvPr id="64515" name="Rectangle 3"/>
          <p:cNvSpPr>
            <a:spLocks noGrp="1" noChangeArrowheads="1"/>
          </p:cNvSpPr>
          <p:nvPr>
            <p:ph idx="1"/>
          </p:nvPr>
        </p:nvSpPr>
        <p:spPr/>
        <p:txBody>
          <a:bodyPr/>
          <a:lstStyle/>
          <a:p>
            <a:pPr eaLnBrk="1" hangingPunct="1">
              <a:spcBef>
                <a:spcPts val="300"/>
              </a:spcBef>
            </a:pPr>
            <a:r>
              <a:rPr lang="en-US" sz="2000" smtClean="0"/>
              <a:t>An SQL Server </a:t>
            </a:r>
            <a:r>
              <a:rPr lang="en-US" sz="2000" b="1" smtClean="0">
                <a:solidFill>
                  <a:srgbClr val="0099CC"/>
                </a:solidFill>
              </a:rPr>
              <a:t>trigger</a:t>
            </a:r>
            <a:r>
              <a:rPr lang="en-US" sz="2000" smtClean="0"/>
              <a:t> is a procedure that is invoked when a specified database activity occurs.</a:t>
            </a:r>
          </a:p>
          <a:p>
            <a:pPr eaLnBrk="1" hangingPunct="1">
              <a:spcBef>
                <a:spcPts val="300"/>
              </a:spcBef>
            </a:pPr>
            <a:r>
              <a:rPr lang="en-US" sz="2000" smtClean="0"/>
              <a:t>Triggers can be used to: </a:t>
            </a:r>
          </a:p>
          <a:p>
            <a:pPr lvl="1" eaLnBrk="1" hangingPunct="1">
              <a:spcBef>
                <a:spcPts val="300"/>
              </a:spcBef>
            </a:pPr>
            <a:r>
              <a:rPr lang="en-US" sz="1800" smtClean="0"/>
              <a:t>Enforce business rules.</a:t>
            </a:r>
          </a:p>
          <a:p>
            <a:pPr lvl="1" eaLnBrk="1" hangingPunct="1">
              <a:spcBef>
                <a:spcPts val="300"/>
              </a:spcBef>
            </a:pPr>
            <a:r>
              <a:rPr lang="en-US" sz="1800" smtClean="0"/>
              <a:t>Set complex default values.</a:t>
            </a:r>
          </a:p>
          <a:p>
            <a:pPr lvl="1" eaLnBrk="1" hangingPunct="1">
              <a:spcBef>
                <a:spcPts val="300"/>
              </a:spcBef>
            </a:pPr>
            <a:r>
              <a:rPr lang="en-US" sz="1800" smtClean="0"/>
              <a:t>Update views.</a:t>
            </a:r>
          </a:p>
          <a:p>
            <a:pPr lvl="1" eaLnBrk="1" hangingPunct="1">
              <a:spcBef>
                <a:spcPts val="300"/>
              </a:spcBef>
            </a:pPr>
            <a:r>
              <a:rPr lang="en-US" sz="1800" smtClean="0"/>
              <a:t>Implement referential integrity actions.</a:t>
            </a:r>
          </a:p>
          <a:p>
            <a:pPr eaLnBrk="1" hangingPunct="1">
              <a:spcBef>
                <a:spcPts val="300"/>
              </a:spcBef>
            </a:pPr>
            <a:r>
              <a:rPr lang="en-US" sz="2000" smtClean="0"/>
              <a:t>SQL Server only supports </a:t>
            </a:r>
            <a:r>
              <a:rPr lang="en-US" sz="2000" b="1" smtClean="0">
                <a:solidFill>
                  <a:srgbClr val="0099CC"/>
                </a:solidFill>
              </a:rPr>
              <a:t>INSTEAD OF</a:t>
            </a:r>
            <a:r>
              <a:rPr lang="en-US" sz="2000" smtClean="0">
                <a:solidFill>
                  <a:srgbClr val="0099CC"/>
                </a:solidFill>
              </a:rPr>
              <a:t> </a:t>
            </a:r>
            <a:r>
              <a:rPr lang="en-US" sz="2000" smtClean="0"/>
              <a:t>and </a:t>
            </a:r>
            <a:r>
              <a:rPr lang="en-US" sz="2000" b="1" smtClean="0">
                <a:solidFill>
                  <a:srgbClr val="0099CC"/>
                </a:solidFill>
              </a:rPr>
              <a:t>AFTER</a:t>
            </a:r>
            <a:r>
              <a:rPr lang="en-US" sz="2000" smtClean="0"/>
              <a:t> triggers.</a:t>
            </a:r>
          </a:p>
          <a:p>
            <a:pPr lvl="1" eaLnBrk="1" hangingPunct="1">
              <a:spcBef>
                <a:spcPts val="300"/>
              </a:spcBef>
            </a:pPr>
            <a:r>
              <a:rPr lang="en-US" sz="1800" smtClean="0"/>
              <a:t>A </a:t>
            </a:r>
            <a:r>
              <a:rPr lang="en-US" sz="1800" i="1" smtClean="0"/>
              <a:t>table</a:t>
            </a:r>
            <a:r>
              <a:rPr lang="en-US" sz="1800" smtClean="0"/>
              <a:t> may have one or more AFTER triggers. </a:t>
            </a:r>
          </a:p>
          <a:p>
            <a:pPr lvl="1" eaLnBrk="1" hangingPunct="1">
              <a:spcBef>
                <a:spcPts val="300"/>
              </a:spcBef>
            </a:pPr>
            <a:r>
              <a:rPr lang="en-US" sz="1800" smtClean="0"/>
              <a:t>AFTER triggers may </a:t>
            </a:r>
            <a:r>
              <a:rPr lang="en-US" sz="1800" i="1" smtClean="0"/>
              <a:t>not</a:t>
            </a:r>
            <a:r>
              <a:rPr lang="en-US" sz="1800" smtClean="0"/>
              <a:t> be assigned to </a:t>
            </a:r>
            <a:r>
              <a:rPr lang="en-US" sz="1800" i="1" smtClean="0"/>
              <a:t>views.</a:t>
            </a:r>
          </a:p>
          <a:p>
            <a:pPr lvl="1" eaLnBrk="1" hangingPunct="1">
              <a:spcBef>
                <a:spcPts val="300"/>
              </a:spcBef>
            </a:pPr>
            <a:r>
              <a:rPr lang="en-US" sz="1800" smtClean="0"/>
              <a:t>A </a:t>
            </a:r>
            <a:r>
              <a:rPr lang="en-US" sz="1800" i="1" smtClean="0"/>
              <a:t>view</a:t>
            </a:r>
            <a:r>
              <a:rPr lang="en-US" sz="1800" smtClean="0"/>
              <a:t> or </a:t>
            </a:r>
            <a:r>
              <a:rPr lang="en-US" sz="1800" i="1" smtClean="0"/>
              <a:t>table</a:t>
            </a:r>
            <a:r>
              <a:rPr lang="en-US" sz="1800" smtClean="0"/>
              <a:t> may have only one INSTEAD OF trigger for each triggering action.</a:t>
            </a:r>
          </a:p>
          <a:p>
            <a:pPr eaLnBrk="1" hangingPunct="1">
              <a:spcBef>
                <a:spcPts val="300"/>
              </a:spcBef>
            </a:pPr>
            <a:r>
              <a:rPr lang="en-US" sz="2000" smtClean="0"/>
              <a:t>Triggers can roll back the transactions that caused them to be fired.</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71</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7200" y="1454711"/>
            <a:ext cx="8229600" cy="4528202"/>
          </a:xfrm>
          <a:prstGeom prst="rect">
            <a:avLst/>
          </a:prstGeom>
        </p:spPr>
      </p:pic>
      <p:sp>
        <p:nvSpPr>
          <p:cNvPr id="65539" name="Rectangle 2"/>
          <p:cNvSpPr>
            <a:spLocks noGrp="1" noChangeArrowheads="1"/>
          </p:cNvSpPr>
          <p:nvPr>
            <p:ph type="title"/>
          </p:nvPr>
        </p:nvSpPr>
        <p:spPr/>
        <p:txBody>
          <a:bodyPr/>
          <a:lstStyle/>
          <a:p>
            <a:pPr eaLnBrk="1" hangingPunct="1"/>
            <a:r>
              <a:rPr lang="en-US" smtClean="0"/>
              <a:t>Triggers Comparison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72</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90800" y="160020"/>
            <a:ext cx="3776267" cy="5973503"/>
          </a:xfrm>
          <a:prstGeom prst="rect">
            <a:avLst/>
          </a:prstGeom>
        </p:spPr>
      </p:pic>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73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74</a:t>
            </a:fld>
            <a:endParaRPr lang="en-US" smtClean="0"/>
          </a:p>
          <a:p>
            <a:endParaRPr lang="en-US" dirty="0"/>
          </a:p>
        </p:txBody>
      </p:sp>
      <p:pic>
        <p:nvPicPr>
          <p:cNvPr id="2" name="Picture 1"/>
          <p:cNvPicPr>
            <a:picLocks noChangeAspect="1"/>
          </p:cNvPicPr>
          <p:nvPr/>
        </p:nvPicPr>
        <p:blipFill>
          <a:blip r:embed="rId3"/>
          <a:stretch>
            <a:fillRect/>
          </a:stretch>
        </p:blipFill>
        <p:spPr>
          <a:xfrm>
            <a:off x="2613660" y="381000"/>
            <a:ext cx="4869059" cy="1600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9872" y="1463358"/>
            <a:ext cx="8216928" cy="4347019"/>
          </a:xfrm>
          <a:prstGeom prst="rect">
            <a:avLst/>
          </a:prstGeom>
        </p:spPr>
      </p:pic>
      <p:sp>
        <p:nvSpPr>
          <p:cNvPr id="68611" name="Rectangle 2"/>
          <p:cNvSpPr>
            <a:spLocks noGrp="1" noChangeArrowheads="1"/>
          </p:cNvSpPr>
          <p:nvPr>
            <p:ph type="title"/>
          </p:nvPr>
        </p:nvSpPr>
        <p:spPr/>
        <p:txBody>
          <a:bodyPr/>
          <a:lstStyle/>
          <a:p>
            <a:pPr eaLnBrk="1" hangingPunct="1"/>
            <a:r>
              <a:rPr lang="en-US" smtClean="0"/>
              <a:t>Running Triggers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75</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Concurrency Control</a:t>
            </a:r>
          </a:p>
        </p:txBody>
      </p:sp>
      <p:sp>
        <p:nvSpPr>
          <p:cNvPr id="69635" name="Rectangle 3"/>
          <p:cNvSpPr>
            <a:spLocks noGrp="1" noChangeArrowheads="1"/>
          </p:cNvSpPr>
          <p:nvPr>
            <p:ph idx="1"/>
          </p:nvPr>
        </p:nvSpPr>
        <p:spPr/>
        <p:txBody>
          <a:bodyPr/>
          <a:lstStyle/>
          <a:p>
            <a:pPr eaLnBrk="1" hangingPunct="1">
              <a:lnSpc>
                <a:spcPct val="90000"/>
              </a:lnSpc>
            </a:pPr>
            <a:r>
              <a:rPr lang="en-US" sz="2400" dirty="0" smtClean="0"/>
              <a:t>Three factors determine the concurrency control behavior of SQL Server.</a:t>
            </a:r>
          </a:p>
          <a:p>
            <a:pPr lvl="1" eaLnBrk="1" hangingPunct="1">
              <a:lnSpc>
                <a:spcPct val="90000"/>
              </a:lnSpc>
            </a:pPr>
            <a:r>
              <a:rPr lang="en-US" sz="2000" dirty="0" smtClean="0"/>
              <a:t>Transaction isolation level</a:t>
            </a:r>
          </a:p>
          <a:p>
            <a:pPr lvl="1" eaLnBrk="1" hangingPunct="1">
              <a:lnSpc>
                <a:spcPct val="90000"/>
              </a:lnSpc>
            </a:pPr>
            <a:r>
              <a:rPr lang="en-US" sz="2000" dirty="0" smtClean="0"/>
              <a:t>Cursor concurrency setting</a:t>
            </a:r>
          </a:p>
          <a:p>
            <a:pPr lvl="1" eaLnBrk="1" hangingPunct="1">
              <a:lnSpc>
                <a:spcPct val="90000"/>
              </a:lnSpc>
            </a:pPr>
            <a:r>
              <a:rPr lang="en-US" sz="2000" dirty="0" smtClean="0"/>
              <a:t>Locking hints provided in the SELECT clause</a:t>
            </a:r>
          </a:p>
          <a:p>
            <a:pPr eaLnBrk="1" hangingPunct="1">
              <a:lnSpc>
                <a:spcPct val="90000"/>
              </a:lnSpc>
            </a:pPr>
            <a:r>
              <a:rPr lang="en-US" sz="2400" dirty="0" smtClean="0"/>
              <a:t>Locking behavior also changes, depending on whether actions occur in the context of transactions or cursors independently.</a:t>
            </a:r>
          </a:p>
          <a:p>
            <a:pPr lvl="1" eaLnBrk="1" hangingPunct="1">
              <a:lnSpc>
                <a:spcPct val="90000"/>
              </a:lnSpc>
            </a:pPr>
            <a:r>
              <a:rPr lang="en-US" sz="2000" dirty="0" smtClean="0"/>
              <a:t>Therefore, SQL Server places locks on behalf of the developer.</a:t>
            </a:r>
          </a:p>
          <a:p>
            <a:pPr lvl="1" eaLnBrk="1" hangingPunct="1">
              <a:lnSpc>
                <a:spcPct val="90000"/>
              </a:lnSpc>
            </a:pPr>
            <a:r>
              <a:rPr lang="en-US" sz="2000" dirty="0" smtClean="0"/>
              <a:t>Locks may be placed at many levels of granularity and may be promoted or demoted as work progresses.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76</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451684"/>
            <a:ext cx="8229600" cy="4726666"/>
          </a:xfrm>
          <a:prstGeom prst="rect">
            <a:avLst/>
          </a:prstGeom>
        </p:spPr>
      </p:pic>
      <p:sp>
        <p:nvSpPr>
          <p:cNvPr id="70658" name="Rectangle 2"/>
          <p:cNvSpPr>
            <a:spLocks noGrp="1" noChangeArrowheads="1"/>
          </p:cNvSpPr>
          <p:nvPr>
            <p:ph type="title"/>
          </p:nvPr>
        </p:nvSpPr>
        <p:spPr/>
        <p:txBody>
          <a:bodyPr/>
          <a:lstStyle/>
          <a:p>
            <a:pPr eaLnBrk="1" hangingPunct="1"/>
            <a:r>
              <a:rPr lang="en-US" sz="4000" smtClean="0"/>
              <a:t>SQL Server Concurrency Options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77</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dirty="0" smtClean="0"/>
              <a:t>SQL Server 2014 Security</a:t>
            </a:r>
          </a:p>
        </p:txBody>
      </p:sp>
      <p:sp>
        <p:nvSpPr>
          <p:cNvPr id="71683" name="Rectangle 3"/>
          <p:cNvSpPr>
            <a:spLocks noGrp="1" noChangeArrowheads="1"/>
          </p:cNvSpPr>
          <p:nvPr>
            <p:ph idx="1"/>
          </p:nvPr>
        </p:nvSpPr>
        <p:spPr/>
        <p:txBody>
          <a:bodyPr/>
          <a:lstStyle/>
          <a:p>
            <a:pPr eaLnBrk="1" hangingPunct="1">
              <a:lnSpc>
                <a:spcPct val="90000"/>
              </a:lnSpc>
            </a:pPr>
            <a:r>
              <a:rPr lang="en-US" sz="2800" smtClean="0"/>
              <a:t>SQL server provides two modes of authentication:</a:t>
            </a:r>
          </a:p>
          <a:p>
            <a:pPr lvl="1" eaLnBrk="1" hangingPunct="1">
              <a:lnSpc>
                <a:spcPct val="90000"/>
              </a:lnSpc>
              <a:buClr>
                <a:schemeClr val="tx1"/>
              </a:buClr>
            </a:pPr>
            <a:r>
              <a:rPr lang="en-US" sz="2400" b="1" smtClean="0">
                <a:solidFill>
                  <a:srgbClr val="0099CC"/>
                </a:solidFill>
              </a:rPr>
              <a:t>Windows only</a:t>
            </a:r>
            <a:r>
              <a:rPr lang="en-US" sz="2400" smtClean="0"/>
              <a:t>: the authentication is provided by the windows operating system.</a:t>
            </a:r>
          </a:p>
          <a:p>
            <a:pPr lvl="1" eaLnBrk="1" hangingPunct="1">
              <a:lnSpc>
                <a:spcPct val="90000"/>
              </a:lnSpc>
              <a:buClr>
                <a:schemeClr val="tx1"/>
              </a:buClr>
            </a:pPr>
            <a:r>
              <a:rPr lang="en-US" sz="2400" b="1" smtClean="0">
                <a:solidFill>
                  <a:srgbClr val="0099CC"/>
                </a:solidFill>
              </a:rPr>
              <a:t>Mixed security</a:t>
            </a:r>
            <a:r>
              <a:rPr lang="en-US" sz="2400" smtClean="0"/>
              <a:t>: SQL Server will accept either the windows-authenticated user name or it will perform its own authentication. </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78</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42457"/>
            <a:ext cx="8229600" cy="3995309"/>
          </a:xfrm>
          <a:prstGeom prst="rect">
            <a:avLst/>
          </a:prstGeom>
        </p:spPr>
      </p:pic>
      <p:sp>
        <p:nvSpPr>
          <p:cNvPr id="72707" name="Rectangle 2"/>
          <p:cNvSpPr>
            <a:spLocks noGrp="1" noChangeArrowheads="1"/>
          </p:cNvSpPr>
          <p:nvPr>
            <p:ph type="title"/>
          </p:nvPr>
        </p:nvSpPr>
        <p:spPr/>
        <p:txBody>
          <a:bodyPr/>
          <a:lstStyle/>
          <a:p>
            <a:pPr eaLnBrk="1" hangingPunct="1"/>
            <a:r>
              <a:rPr lang="en-US" sz="3600" dirty="0" smtClean="0"/>
              <a:t>SQL Server 2014 Security Model</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79</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600200"/>
            <a:ext cx="8229600" cy="3356892"/>
          </a:xfrm>
          <a:prstGeom prst="rect">
            <a:avLst/>
          </a:prstGeom>
        </p:spPr>
      </p:pic>
      <p:sp>
        <p:nvSpPr>
          <p:cNvPr id="70659" name="Rectangle 2"/>
          <p:cNvSpPr>
            <a:spLocks noGrp="1" noChangeArrowheads="1"/>
          </p:cNvSpPr>
          <p:nvPr>
            <p:ph type="title"/>
          </p:nvPr>
        </p:nvSpPr>
        <p:spPr/>
        <p:txBody>
          <a:bodyPr/>
          <a:lstStyle/>
          <a:p>
            <a:pPr eaLnBrk="1" hangingPunct="1"/>
            <a:r>
              <a:rPr lang="en-US" dirty="0" smtClean="0"/>
              <a:t>VRG Database Design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a:t>
            </a:r>
            <a:r>
              <a:rPr lang="en-US" smtClean="0">
                <a:solidFill>
                  <a:srgbClr val="5F978D"/>
                </a:solidFill>
              </a:rPr>
              <a:t>©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8</a:t>
            </a:fld>
            <a:endParaRPr lang="en-US" smtClean="0"/>
          </a:p>
          <a:p>
            <a:endParaRPr lang="en-US" dirty="0"/>
          </a:p>
        </p:txBody>
      </p:sp>
    </p:spTree>
    <p:extLst>
      <p:ext uri="{BB962C8B-B14F-4D97-AF65-F5344CB8AC3E}">
        <p14:creationId xmlns:p14="http://schemas.microsoft.com/office/powerpoint/2010/main" val="550273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459649"/>
            <a:ext cx="8215313" cy="4357944"/>
          </a:xfrm>
          <a:prstGeom prst="rect">
            <a:avLst/>
          </a:prstGeom>
        </p:spPr>
      </p:pic>
      <p:sp>
        <p:nvSpPr>
          <p:cNvPr id="73731" name="Title 1"/>
          <p:cNvSpPr>
            <a:spLocks noGrp="1"/>
          </p:cNvSpPr>
          <p:nvPr>
            <p:ph type="title"/>
          </p:nvPr>
        </p:nvSpPr>
        <p:spPr/>
        <p:txBody>
          <a:bodyPr/>
          <a:lstStyle/>
          <a:p>
            <a:pPr eaLnBrk="1" hangingPunct="1"/>
            <a:r>
              <a:rPr lang="en-US" sz="3200" dirty="0" smtClean="0"/>
              <a:t>SQL Server 2014 Logins and Roles 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80</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DAVIDA~1\AppData\Local\Temp\SNAGHTML20d6b81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55739"/>
            <a:ext cx="8207533" cy="4339615"/>
          </a:xfrm>
          <a:prstGeom prst="rect">
            <a:avLst/>
          </a:prstGeom>
          <a:noFill/>
          <a:extLst>
            <a:ext uri="{909E8E84-426E-40DD-AFC4-6F175D3DCCD1}">
              <a14:hiddenFill xmlns:a14="http://schemas.microsoft.com/office/drawing/2010/main">
                <a:solidFill>
                  <a:srgbClr val="FFFFFF"/>
                </a:solidFill>
              </a14:hiddenFill>
            </a:ext>
          </a:extLst>
        </p:spPr>
      </p:pic>
      <p:sp>
        <p:nvSpPr>
          <p:cNvPr id="74754" name="Title 1"/>
          <p:cNvSpPr>
            <a:spLocks noGrp="1"/>
          </p:cNvSpPr>
          <p:nvPr>
            <p:ph type="title"/>
          </p:nvPr>
        </p:nvSpPr>
        <p:spPr/>
        <p:txBody>
          <a:bodyPr/>
          <a:lstStyle/>
          <a:p>
            <a:pPr eaLnBrk="1" hangingPunct="1"/>
            <a:r>
              <a:rPr lang="en-US" sz="3200" dirty="0" smtClean="0"/>
              <a:t>SQL Server 2014 Logins and Roles II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81</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448118"/>
            <a:ext cx="8229600" cy="4374931"/>
          </a:xfrm>
          <a:prstGeom prst="rect">
            <a:avLst/>
          </a:prstGeom>
        </p:spPr>
      </p:pic>
      <p:sp>
        <p:nvSpPr>
          <p:cNvPr id="75779" name="Title 1"/>
          <p:cNvSpPr>
            <a:spLocks noGrp="1"/>
          </p:cNvSpPr>
          <p:nvPr>
            <p:ph type="title"/>
          </p:nvPr>
        </p:nvSpPr>
        <p:spPr/>
        <p:txBody>
          <a:bodyPr/>
          <a:lstStyle/>
          <a:p>
            <a:pPr eaLnBrk="1" hangingPunct="1"/>
            <a:r>
              <a:rPr lang="en-US" sz="3200" dirty="0" smtClean="0"/>
              <a:t>SQL Server 2014 Logins and Roles III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82</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00200" y="1078331"/>
            <a:ext cx="6400800" cy="5187244"/>
          </a:xfrm>
          <a:prstGeom prst="rect">
            <a:avLst/>
          </a:prstGeom>
        </p:spPr>
      </p:pic>
      <p:sp>
        <p:nvSpPr>
          <p:cNvPr id="76802" name="Title 1"/>
          <p:cNvSpPr>
            <a:spLocks noGrp="1"/>
          </p:cNvSpPr>
          <p:nvPr>
            <p:ph type="title"/>
          </p:nvPr>
        </p:nvSpPr>
        <p:spPr>
          <a:xfrm>
            <a:off x="457200" y="274638"/>
            <a:ext cx="8229600" cy="714087"/>
          </a:xfrm>
        </p:spPr>
        <p:txBody>
          <a:bodyPr/>
          <a:lstStyle/>
          <a:p>
            <a:pPr eaLnBrk="1" hangingPunct="1"/>
            <a:r>
              <a:rPr lang="en-US" sz="3200" dirty="0" smtClean="0"/>
              <a:t>SQL Server 2014 Logins and Roles IV</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83</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473857"/>
            <a:ext cx="8229600" cy="4374931"/>
          </a:xfrm>
          <a:prstGeom prst="rect">
            <a:avLst/>
          </a:prstGeom>
        </p:spPr>
      </p:pic>
      <p:sp>
        <p:nvSpPr>
          <p:cNvPr id="77827" name="Title 1"/>
          <p:cNvSpPr>
            <a:spLocks noGrp="1"/>
          </p:cNvSpPr>
          <p:nvPr>
            <p:ph type="title"/>
          </p:nvPr>
        </p:nvSpPr>
        <p:spPr/>
        <p:txBody>
          <a:bodyPr/>
          <a:lstStyle/>
          <a:p>
            <a:pPr eaLnBrk="1" hangingPunct="1"/>
            <a:r>
              <a:rPr lang="en-US" sz="3200" dirty="0" smtClean="0"/>
              <a:t>SQL Server 2014 Logins and Roles V</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84</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477579"/>
            <a:ext cx="8229600" cy="4378076"/>
          </a:xfrm>
          <a:prstGeom prst="rect">
            <a:avLst/>
          </a:prstGeom>
        </p:spPr>
      </p:pic>
      <p:sp>
        <p:nvSpPr>
          <p:cNvPr id="77827" name="Title 1"/>
          <p:cNvSpPr>
            <a:spLocks noGrp="1"/>
          </p:cNvSpPr>
          <p:nvPr>
            <p:ph type="title"/>
          </p:nvPr>
        </p:nvSpPr>
        <p:spPr/>
        <p:txBody>
          <a:bodyPr/>
          <a:lstStyle/>
          <a:p>
            <a:pPr eaLnBrk="1" hangingPunct="1"/>
            <a:r>
              <a:rPr lang="en-US" sz="3200" dirty="0" smtClean="0"/>
              <a:t>SQL Server 2014 Logins and Roles VI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85</a:t>
            </a:fld>
            <a:endParaRPr lang="en-US" smtClean="0"/>
          </a:p>
          <a:p>
            <a:endParaRPr lang="en-US" dirty="0"/>
          </a:p>
        </p:txBody>
      </p:sp>
    </p:spTree>
    <p:extLst>
      <p:ext uri="{BB962C8B-B14F-4D97-AF65-F5344CB8AC3E}">
        <p14:creationId xmlns:p14="http://schemas.microsoft.com/office/powerpoint/2010/main" val="1968977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mtClean="0"/>
              <a:t>SQL Server Backup</a:t>
            </a:r>
          </a:p>
        </p:txBody>
      </p:sp>
      <p:sp>
        <p:nvSpPr>
          <p:cNvPr id="78851" name="Rectangle 3"/>
          <p:cNvSpPr>
            <a:spLocks noGrp="1" noChangeArrowheads="1"/>
          </p:cNvSpPr>
          <p:nvPr>
            <p:ph idx="1"/>
          </p:nvPr>
        </p:nvSpPr>
        <p:spPr/>
        <p:txBody>
          <a:bodyPr/>
          <a:lstStyle/>
          <a:p>
            <a:pPr eaLnBrk="1" hangingPunct="1">
              <a:lnSpc>
                <a:spcPct val="90000"/>
              </a:lnSpc>
            </a:pPr>
            <a:r>
              <a:rPr lang="en-US" sz="2800" smtClean="0"/>
              <a:t>SQL Server supports several types of backup:</a:t>
            </a:r>
          </a:p>
          <a:p>
            <a:pPr lvl="1" eaLnBrk="1" hangingPunct="1">
              <a:lnSpc>
                <a:spcPct val="90000"/>
              </a:lnSpc>
            </a:pPr>
            <a:r>
              <a:rPr lang="en-US" sz="2400" smtClean="0"/>
              <a:t>A </a:t>
            </a:r>
            <a:r>
              <a:rPr lang="en-US" sz="2400" b="1" smtClean="0">
                <a:solidFill>
                  <a:srgbClr val="0099CC"/>
                </a:solidFill>
              </a:rPr>
              <a:t>complete backup</a:t>
            </a:r>
            <a:r>
              <a:rPr lang="en-US" sz="2400" smtClean="0">
                <a:solidFill>
                  <a:srgbClr val="0099CC"/>
                </a:solidFill>
              </a:rPr>
              <a:t> </a:t>
            </a:r>
            <a:r>
              <a:rPr lang="en-US" sz="2400" smtClean="0"/>
              <a:t>makes a copy of the entire database.</a:t>
            </a:r>
          </a:p>
          <a:p>
            <a:pPr lvl="1" eaLnBrk="1" hangingPunct="1">
              <a:lnSpc>
                <a:spcPct val="90000"/>
              </a:lnSpc>
            </a:pPr>
            <a:r>
              <a:rPr lang="en-US" sz="2400" smtClean="0"/>
              <a:t>A </a:t>
            </a:r>
            <a:r>
              <a:rPr lang="en-US" sz="2400" b="1" smtClean="0">
                <a:solidFill>
                  <a:srgbClr val="0099CC"/>
                </a:solidFill>
              </a:rPr>
              <a:t>differential backup</a:t>
            </a:r>
            <a:r>
              <a:rPr lang="en-US" sz="2400" smtClean="0">
                <a:solidFill>
                  <a:srgbClr val="0099CC"/>
                </a:solidFill>
              </a:rPr>
              <a:t> </a:t>
            </a:r>
            <a:r>
              <a:rPr lang="en-US" sz="2400" smtClean="0"/>
              <a:t>makes a copy of the database changes since the last complete backup.</a:t>
            </a:r>
          </a:p>
          <a:p>
            <a:pPr lvl="1" eaLnBrk="1" hangingPunct="1">
              <a:lnSpc>
                <a:spcPct val="90000"/>
              </a:lnSpc>
            </a:pPr>
            <a:r>
              <a:rPr lang="en-US" sz="2400" smtClean="0"/>
              <a:t>Differential backups are faster and can be taken more frequently.</a:t>
            </a:r>
          </a:p>
          <a:p>
            <a:pPr lvl="1" eaLnBrk="1" hangingPunct="1">
              <a:lnSpc>
                <a:spcPct val="90000"/>
              </a:lnSpc>
            </a:pPr>
            <a:r>
              <a:rPr lang="en-US" sz="2400" smtClean="0"/>
              <a:t>Complete backups are simpler to use for recovery.</a:t>
            </a:r>
          </a:p>
          <a:p>
            <a:pPr eaLnBrk="1" hangingPunct="1">
              <a:lnSpc>
                <a:spcPct val="90000"/>
              </a:lnSpc>
            </a:pPr>
            <a:r>
              <a:rPr lang="en-US" sz="2800" smtClean="0"/>
              <a:t>The transaction log also needs to be periodically backed up.</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86</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mtClean="0"/>
              <a:t>Database Recovery</a:t>
            </a:r>
          </a:p>
        </p:txBody>
      </p:sp>
      <p:sp>
        <p:nvSpPr>
          <p:cNvPr id="79875" name="Rectangle 3"/>
          <p:cNvSpPr>
            <a:spLocks noGrp="1" noChangeArrowheads="1"/>
          </p:cNvSpPr>
          <p:nvPr>
            <p:ph idx="1"/>
          </p:nvPr>
        </p:nvSpPr>
        <p:spPr/>
        <p:txBody>
          <a:bodyPr/>
          <a:lstStyle/>
          <a:p>
            <a:pPr eaLnBrk="1" hangingPunct="1"/>
            <a:r>
              <a:rPr lang="en-US" sz="2400" smtClean="0"/>
              <a:t>Both data and log files are created by SQL Server.</a:t>
            </a:r>
          </a:p>
          <a:p>
            <a:pPr eaLnBrk="1" hangingPunct="1"/>
            <a:r>
              <a:rPr lang="en-US" sz="2400" smtClean="0"/>
              <a:t>SQL Server provides a wizard for setting up database maintenance plan, e.g., scheduling database and log backups.</a:t>
            </a:r>
          </a:p>
          <a:p>
            <a:pPr eaLnBrk="1" hangingPunct="1"/>
            <a:r>
              <a:rPr lang="en-US" sz="2400" smtClean="0"/>
              <a:t>To recover a database with SQL Server:</a:t>
            </a:r>
          </a:p>
          <a:p>
            <a:pPr lvl="1" eaLnBrk="1" hangingPunct="1"/>
            <a:r>
              <a:rPr lang="en-US" sz="2000" smtClean="0"/>
              <a:t>The database is restored from a prior database backup.</a:t>
            </a:r>
          </a:p>
          <a:p>
            <a:pPr lvl="1" eaLnBrk="1" hangingPunct="1"/>
            <a:r>
              <a:rPr lang="en-US" sz="2000" smtClean="0"/>
              <a:t>Log after images are applied to the restored database.</a:t>
            </a:r>
          </a:p>
          <a:p>
            <a:pPr lvl="1" eaLnBrk="1" hangingPunct="1"/>
            <a:r>
              <a:rPr lang="en-US" sz="2000" smtClean="0"/>
              <a:t>At the end of the log, changes from any transaction that failed to commit are then rolled back.</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87</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482089"/>
            <a:ext cx="8229600" cy="4378076"/>
          </a:xfrm>
          <a:prstGeom prst="rect">
            <a:avLst/>
          </a:prstGeom>
        </p:spPr>
      </p:pic>
      <p:sp>
        <p:nvSpPr>
          <p:cNvPr id="80899" name="Title 1"/>
          <p:cNvSpPr>
            <a:spLocks noGrp="1"/>
          </p:cNvSpPr>
          <p:nvPr>
            <p:ph type="title"/>
          </p:nvPr>
        </p:nvSpPr>
        <p:spPr/>
        <p:txBody>
          <a:bodyPr/>
          <a:lstStyle/>
          <a:p>
            <a:pPr eaLnBrk="1" hangingPunct="1"/>
            <a:r>
              <a:rPr lang="en-US" dirty="0" smtClean="0"/>
              <a:t>SQL Server 2014 Backup</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88</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smtClean="0"/>
              <a:t>SQL Server Recovery Models</a:t>
            </a:r>
          </a:p>
        </p:txBody>
      </p:sp>
      <p:sp>
        <p:nvSpPr>
          <p:cNvPr id="81923" name="Rectangle 3"/>
          <p:cNvSpPr>
            <a:spLocks noGrp="1" noChangeArrowheads="1"/>
          </p:cNvSpPr>
          <p:nvPr>
            <p:ph idx="1"/>
          </p:nvPr>
        </p:nvSpPr>
        <p:spPr/>
        <p:txBody>
          <a:bodyPr/>
          <a:lstStyle/>
          <a:p>
            <a:pPr eaLnBrk="1" hangingPunct="1"/>
            <a:r>
              <a:rPr lang="en-US" sz="2800" smtClean="0"/>
              <a:t>Three recovery models:</a:t>
            </a:r>
          </a:p>
          <a:p>
            <a:pPr lvl="1" eaLnBrk="1" hangingPunct="1">
              <a:buClr>
                <a:schemeClr val="tx1"/>
              </a:buClr>
            </a:pPr>
            <a:r>
              <a:rPr lang="en-US" sz="2400" b="1" smtClean="0">
                <a:solidFill>
                  <a:srgbClr val="0099CC"/>
                </a:solidFill>
              </a:rPr>
              <a:t>Simple recovery</a:t>
            </a:r>
            <a:r>
              <a:rPr lang="en-US" sz="2400" smtClean="0"/>
              <a:t>: neither logging is done nor log records applied</a:t>
            </a:r>
          </a:p>
          <a:p>
            <a:pPr lvl="2" eaLnBrk="1" hangingPunct="1"/>
            <a:r>
              <a:rPr lang="en-US" sz="2000" smtClean="0"/>
              <a:t>To recover a database is to restore the database to the last backup.</a:t>
            </a:r>
          </a:p>
          <a:p>
            <a:pPr lvl="2" eaLnBrk="1" hangingPunct="1"/>
            <a:r>
              <a:rPr lang="en-US" sz="2000" smtClean="0"/>
              <a:t>This method can be used for a database that is never changed.</a:t>
            </a:r>
          </a:p>
          <a:p>
            <a:pPr lvl="1" eaLnBrk="1" hangingPunct="1">
              <a:buClr>
                <a:schemeClr val="tx1"/>
              </a:buClr>
            </a:pPr>
            <a:r>
              <a:rPr lang="en-US" sz="2400" b="1" smtClean="0">
                <a:solidFill>
                  <a:srgbClr val="0099CC"/>
                </a:solidFill>
              </a:rPr>
              <a:t>Full recovery</a:t>
            </a:r>
            <a:r>
              <a:rPr lang="en-US" sz="2400" smtClean="0"/>
              <a:t>: all database changes are logged</a:t>
            </a:r>
          </a:p>
          <a:p>
            <a:pPr lvl="1" eaLnBrk="1" hangingPunct="1">
              <a:buClr>
                <a:schemeClr val="tx1"/>
              </a:buClr>
            </a:pPr>
            <a:r>
              <a:rPr lang="en-US" sz="2400" b="1" smtClean="0">
                <a:solidFill>
                  <a:srgbClr val="0099CC"/>
                </a:solidFill>
              </a:rPr>
              <a:t>Bulk-logged</a:t>
            </a:r>
            <a:r>
              <a:rPr lang="en-US" sz="2400" smtClean="0"/>
              <a:t>: all changes are logged except those that cause large log entries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89</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VIDA~1\AppData\Local\Temp\SNAGHTML1c4468b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524000"/>
            <a:ext cx="8229601" cy="4330747"/>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Grp="1" noChangeArrowheads="1"/>
          </p:cNvSpPr>
          <p:nvPr>
            <p:ph type="title"/>
          </p:nvPr>
        </p:nvSpPr>
        <p:spPr/>
        <p:txBody>
          <a:bodyPr/>
          <a:lstStyle/>
          <a:p>
            <a:pPr eaLnBrk="1" hangingPunct="1"/>
            <a:r>
              <a:rPr lang="en-US" dirty="0" smtClean="0"/>
              <a:t>Creating the VRG Database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9</a:t>
            </a:fld>
            <a:endParaRPr lang="en-US" smtClean="0"/>
          </a:p>
          <a:p>
            <a:endParaRPr lang="en-US" dirty="0"/>
          </a:p>
        </p:txBody>
      </p:sp>
    </p:spTree>
    <p:extLst>
      <p:ext uri="{BB962C8B-B14F-4D97-AF65-F5344CB8AC3E}">
        <p14:creationId xmlns:p14="http://schemas.microsoft.com/office/powerpoint/2010/main" val="1612044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5613" y="1524001"/>
            <a:ext cx="8231187" cy="4375774"/>
          </a:xfrm>
          <a:prstGeom prst="rect">
            <a:avLst/>
          </a:prstGeom>
        </p:spPr>
      </p:pic>
      <p:sp>
        <p:nvSpPr>
          <p:cNvPr id="82947" name="Title 1"/>
          <p:cNvSpPr>
            <a:spLocks noGrp="1"/>
          </p:cNvSpPr>
          <p:nvPr>
            <p:ph type="title"/>
          </p:nvPr>
        </p:nvSpPr>
        <p:spPr/>
        <p:txBody>
          <a:bodyPr/>
          <a:lstStyle/>
          <a:p>
            <a:pPr eaLnBrk="1" hangingPunct="1"/>
            <a:r>
              <a:rPr lang="en-US" dirty="0" smtClean="0"/>
              <a:t>SQL Server 2014 Restore</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90</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(14th Edition) </a:t>
            </a:r>
            <a:r>
              <a:rPr lang="en-US" sz="3200" dirty="0">
                <a:solidFill>
                  <a:srgbClr val="CCCCCC"/>
                </a:solidFill>
              </a:rPr>
              <a:t/>
            </a:r>
            <a:br>
              <a:rPr lang="en-US" sz="3200" dirty="0">
                <a:solidFill>
                  <a:srgbClr val="CCCCCC"/>
                </a:solidFill>
              </a:rPr>
            </a:br>
            <a:endParaRPr lang="en-US" sz="3200" dirty="0" smtClean="0">
              <a:solidFill>
                <a:srgbClr val="CCCCCC"/>
              </a:solidFill>
            </a:endParaRPr>
          </a:p>
        </p:txBody>
      </p:sp>
      <p:sp>
        <p:nvSpPr>
          <p:cNvPr id="83971"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Chapter Ten A Part 2</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10A-</a:t>
            </a:r>
            <a:fld id="{EAC31451-F9A4-42D9-8E8C-62A2E9F934FD}" type="slidenum">
              <a:rPr lang="en-US" smtClean="0"/>
              <a:pPr/>
              <a:t>91</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8499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8499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7" name="Slide Number Placeholder 6"/>
          <p:cNvSpPr>
            <a:spLocks noGrp="1"/>
          </p:cNvSpPr>
          <p:nvPr>
            <p:ph type="sldNum" sz="quarter" idx="11"/>
          </p:nvPr>
        </p:nvSpPr>
        <p:spPr/>
        <p:txBody>
          <a:bodyPr/>
          <a:lstStyle/>
          <a:p>
            <a:r>
              <a:rPr lang="en-US" smtClean="0"/>
              <a:t>10A-</a:t>
            </a:r>
            <a:fld id="{EAC31451-F9A4-42D9-8E8C-62A2E9F934FD}" type="slidenum">
              <a:rPr lang="en-US" smtClean="0"/>
              <a:pPr/>
              <a:t>92</a:t>
            </a:fld>
            <a:endParaRPr lang="en-US"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1027</TotalTime>
  <Words>3725</Words>
  <Application>Microsoft Office PowerPoint</Application>
  <PresentationFormat>On-screen Show (4:3)</PresentationFormat>
  <Paragraphs>444</Paragraphs>
  <Slides>92</Slides>
  <Notes>76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Arial</vt:lpstr>
      <vt:lpstr>Calibri</vt:lpstr>
      <vt:lpstr>Courier New</vt:lpstr>
      <vt:lpstr>Times New Roman</vt:lpstr>
      <vt:lpstr>Theme-DBP-e14</vt:lpstr>
      <vt:lpstr> David M. Kroenke and David J. Auer Database Processing: Fundamentals, Design, and Implementation </vt:lpstr>
      <vt:lpstr>Chapter Objectives</vt:lpstr>
      <vt:lpstr>Chapter Objectives</vt:lpstr>
      <vt:lpstr>Scope</vt:lpstr>
      <vt:lpstr>View Ridge Gallery</vt:lpstr>
      <vt:lpstr>View Ridge Gallery</vt:lpstr>
      <vt:lpstr>VRG Application Requirements</vt:lpstr>
      <vt:lpstr>VRG Database Design</vt:lpstr>
      <vt:lpstr>Creating the VRG Database</vt:lpstr>
      <vt:lpstr>The VRG Database in the Object Explorer</vt:lpstr>
      <vt:lpstr>SQL Scripts</vt:lpstr>
      <vt:lpstr>VRG Database Available Online</vt:lpstr>
      <vt:lpstr>Entering SQL Statements in the SQL Editor</vt:lpstr>
      <vt:lpstr>Saving the SQL Script in a New Folder</vt:lpstr>
      <vt:lpstr>SQL Server CREATE TABLE Statements for the VRG Database I</vt:lpstr>
      <vt:lpstr>SQL Server CREATE TABLE Statements for the VRG Database II</vt:lpstr>
      <vt:lpstr>SQL Server CREATE TABLE Statements for the VRG Database III</vt:lpstr>
      <vt:lpstr>SQL Server CREATE TABLE Statements Running the Script</vt:lpstr>
      <vt:lpstr>SQL Server CREATE TABLE Statements The Created Tables</vt:lpstr>
      <vt:lpstr>Viewing Tables in the Microsoft SQL Server Management Studio I</vt:lpstr>
      <vt:lpstr>The ARTIST Table Columns and Column Properties</vt:lpstr>
      <vt:lpstr>The ARTIST Table Check Constraints</vt:lpstr>
      <vt:lpstr>Database Diagrams The Add Table Dialog Box</vt:lpstr>
      <vt:lpstr>Database Diagrams The VRG Database Diagram</vt:lpstr>
      <vt:lpstr>Database Diagrams What are They?</vt:lpstr>
      <vt:lpstr>Database Diagrams What are They (continued)?</vt:lpstr>
      <vt:lpstr>Database Diagrams The Database Diagram Table Shortcut Menu</vt:lpstr>
      <vt:lpstr>Database Diagrams The Foreign Key Relationships Dialog Box</vt:lpstr>
      <vt:lpstr>Indexes</vt:lpstr>
      <vt:lpstr>Indexes</vt:lpstr>
      <vt:lpstr>Creating an Index The New Index Dialog Box</vt:lpstr>
      <vt:lpstr>Creating an Index The Completed New Index Dialog Box</vt:lpstr>
      <vt:lpstr>Populating the Tables: The IDENTITY Keyword</vt:lpstr>
      <vt:lpstr>Populating the Tables: The IDENTITY_INSERT Property</vt:lpstr>
      <vt:lpstr>SQL Views Creating an SQL View</vt:lpstr>
      <vt:lpstr>SQL Views Viewing an SQL View in the GUI Display</vt:lpstr>
      <vt:lpstr>SQL Views Using an SQL View in an SQL SELECT Statement</vt:lpstr>
      <vt:lpstr>SQL Views Complete SQL SELECT Statement Results</vt:lpstr>
      <vt:lpstr>Importing Microsoft Excel Data The View Ridge Gallery POSTCARD Worksheet</vt:lpstr>
      <vt:lpstr>Importing Microsoft Excel Data Launching the Microsoft SQL Server Import and Export Wizard</vt:lpstr>
      <vt:lpstr>Importing Microsoft Excel Data The Microsoft SQL Server Import and Export Wizard</vt:lpstr>
      <vt:lpstr>Importing Microsoft Excel Data The Choose a Data Source Page</vt:lpstr>
      <vt:lpstr>Importing Microsoft Excel Data The Choose a Destination Page</vt:lpstr>
      <vt:lpstr>Importing Microsoft Excel Data The Specify Table Copy or Query Page</vt:lpstr>
      <vt:lpstr>Importing Microsoft Excel Data The Select Source Tables and Views Page</vt:lpstr>
      <vt:lpstr>Importing Microsoft Excel Data The Column Mappings Dialog Box</vt:lpstr>
      <vt:lpstr>Importing Microsoft Excel Data The Save and Run Package Page</vt:lpstr>
      <vt:lpstr>Importing Microsoft Excel Data The Complete the Wizard Page</vt:lpstr>
      <vt:lpstr>Importing Microsoft Excel Data The Execution was Successful Page</vt:lpstr>
      <vt:lpstr>Importing Microsoft Excel Data The Microsoft Excel Data in the POSTCARD$ Table</vt:lpstr>
      <vt:lpstr>Application Logic I</vt:lpstr>
      <vt:lpstr>Application Logic II</vt:lpstr>
      <vt:lpstr>Application Logic: Basic SQL/PSM Structure</vt:lpstr>
      <vt:lpstr>Application Logic: SQL/PSM Variables and Parameters</vt:lpstr>
      <vt:lpstr>Application Logic: T-SQL Control of Flow Statements</vt:lpstr>
      <vt:lpstr>Application Logic: T-SQL Cursor Statements</vt:lpstr>
      <vt:lpstr>Application Logic: T-SQL Output Statements</vt:lpstr>
      <vt:lpstr>SQL/Persistent Stored Modules (SQL/PSM)</vt:lpstr>
      <vt:lpstr>User-Defined Functions</vt:lpstr>
      <vt:lpstr>User-Defined Functions The FirstNameFirst Function I</vt:lpstr>
      <vt:lpstr>User-Defined Functions The FirstNameFirst Function II</vt:lpstr>
      <vt:lpstr>User-Defined Functions The FirstNameFirst Function Results</vt:lpstr>
      <vt:lpstr>User-Defined Functions Additional Character String Functions</vt:lpstr>
      <vt:lpstr>User-Defined Functions The GetLastNameCommaSeparated Function I</vt:lpstr>
      <vt:lpstr>User-Defined Functions The GetLastNameCommaSeparated Function II</vt:lpstr>
      <vt:lpstr>User-Defined Functions The GetLastNameCommaSeparated Function Results</vt:lpstr>
      <vt:lpstr>Stored Procedures</vt:lpstr>
      <vt:lpstr>PowerPoint Presentation</vt:lpstr>
      <vt:lpstr>PowerPoint Presentation</vt:lpstr>
      <vt:lpstr>Running Stored Procedures</vt:lpstr>
      <vt:lpstr>Triggers</vt:lpstr>
      <vt:lpstr>Triggers Comparison</vt:lpstr>
      <vt:lpstr>PowerPoint Presentation</vt:lpstr>
      <vt:lpstr>PowerPoint Presentation</vt:lpstr>
      <vt:lpstr>Running Triggers</vt:lpstr>
      <vt:lpstr>Concurrency Control</vt:lpstr>
      <vt:lpstr>SQL Server Concurrency Options</vt:lpstr>
      <vt:lpstr>SQL Server 2014 Security</vt:lpstr>
      <vt:lpstr>SQL Server 2014 Security Model</vt:lpstr>
      <vt:lpstr>SQL Server 2014 Logins and Roles I</vt:lpstr>
      <vt:lpstr>SQL Server 2014 Logins and Roles II</vt:lpstr>
      <vt:lpstr>SQL Server 2014 Logins and Roles III</vt:lpstr>
      <vt:lpstr>SQL Server 2014 Logins and Roles IV</vt:lpstr>
      <vt:lpstr>SQL Server 2014 Logins and Roles V</vt:lpstr>
      <vt:lpstr>SQL Server 2014 Logins and Roles VI</vt:lpstr>
      <vt:lpstr>SQL Server Backup</vt:lpstr>
      <vt:lpstr>Database Recovery</vt:lpstr>
      <vt:lpstr>SQL Server 2014 Backup</vt:lpstr>
      <vt:lpstr>SQL Server Recovery Models</vt:lpstr>
      <vt:lpstr>SQL Server 2014 Restore</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Kroenke-Auer-DBP-e14-PPT-Chapter-10A-Part-2</dc:title>
  <dc:creator>David J. Auer</dc:creator>
  <cp:lastModifiedBy>Kim Norbuta</cp:lastModifiedBy>
  <cp:revision>155</cp:revision>
  <dcterms:created xsi:type="dcterms:W3CDTF">2005-01-24T23:48:45Z</dcterms:created>
  <dcterms:modified xsi:type="dcterms:W3CDTF">2015-09-14T15:06:54Z</dcterms:modified>
</cp:coreProperties>
</file>